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2"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D6F6D018-786E-4A46-B508-BBA904769E70}" type="datetimeFigureOut">
              <a:rPr lang="en-US" smtClean="0"/>
              <a:t>10/17/2022</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2A6BE849-C386-4D4C-A4E6-1ABDD5E4A0CC}" type="slidenum">
              <a:rPr lang="en-US" smtClean="0"/>
              <a:t>‹#›</a:t>
            </a:fld>
            <a:endParaRPr lang="en-US"/>
          </a:p>
        </p:txBody>
      </p:sp>
    </p:spTree>
    <p:extLst>
      <p:ext uri="{BB962C8B-B14F-4D97-AF65-F5344CB8AC3E}">
        <p14:creationId xmlns:p14="http://schemas.microsoft.com/office/powerpoint/2010/main" val="3978369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F6D018-786E-4A46-B508-BBA904769E70}" type="datetimeFigureOut">
              <a:rPr lang="en-US" smtClean="0"/>
              <a:t>10/17/2022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6BE849-C386-4D4C-A4E6-1ABDD5E4A0CC}" type="slidenum">
              <a:rPr lang="en-US" smtClean="0"/>
              <a:t>‹#›</a:t>
            </a:fld>
            <a:endParaRPr lang="en-US"/>
          </a:p>
        </p:txBody>
      </p:sp>
    </p:spTree>
    <p:extLst>
      <p:ext uri="{BB962C8B-B14F-4D97-AF65-F5344CB8AC3E}">
        <p14:creationId xmlns:p14="http://schemas.microsoft.com/office/powerpoint/2010/main" val="4116188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D6F6D018-786E-4A46-B508-BBA904769E70}" type="datetimeFigureOut">
              <a:rPr lang="en-US" smtClean="0"/>
              <a:t>10/17/2022</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2A6BE849-C386-4D4C-A4E6-1ABDD5E4A0CC}" type="slidenum">
              <a:rPr lang="en-US" smtClean="0"/>
              <a:t>‹#›</a:t>
            </a:fld>
            <a:endParaRPr lang="en-US"/>
          </a:p>
        </p:txBody>
      </p:sp>
    </p:spTree>
    <p:extLst>
      <p:ext uri="{BB962C8B-B14F-4D97-AF65-F5344CB8AC3E}">
        <p14:creationId xmlns:p14="http://schemas.microsoft.com/office/powerpoint/2010/main" val="2068054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D6F6D018-786E-4A46-B508-BBA904769E70}" type="datetimeFigureOut">
              <a:rPr lang="en-US" smtClean="0"/>
              <a:t>10/17/2022</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2A6BE849-C386-4D4C-A4E6-1ABDD5E4A0CC}"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2133960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D6F6D018-786E-4A46-B508-BBA904769E70}" type="datetimeFigureOut">
              <a:rPr lang="en-US" smtClean="0"/>
              <a:t>10/17/2022</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2A6BE849-C386-4D4C-A4E6-1ABDD5E4A0CC}" type="slidenum">
              <a:rPr lang="en-US" smtClean="0"/>
              <a:t>‹#›</a:t>
            </a:fld>
            <a:endParaRPr lang="en-US"/>
          </a:p>
        </p:txBody>
      </p:sp>
    </p:spTree>
    <p:extLst>
      <p:ext uri="{BB962C8B-B14F-4D97-AF65-F5344CB8AC3E}">
        <p14:creationId xmlns:p14="http://schemas.microsoft.com/office/powerpoint/2010/main" val="1370186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6F6D018-786E-4A46-B508-BBA904769E70}" type="datetimeFigureOut">
              <a:rPr lang="en-US" smtClean="0"/>
              <a:t>10/17/2022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6BE849-C386-4D4C-A4E6-1ABDD5E4A0CC}" type="slidenum">
              <a:rPr lang="en-US" smtClean="0"/>
              <a:t>‹#›</a:t>
            </a:fld>
            <a:endParaRPr lang="en-US"/>
          </a:p>
        </p:txBody>
      </p:sp>
    </p:spTree>
    <p:extLst>
      <p:ext uri="{BB962C8B-B14F-4D97-AF65-F5344CB8AC3E}">
        <p14:creationId xmlns:p14="http://schemas.microsoft.com/office/powerpoint/2010/main" val="454350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6F6D018-786E-4A46-B508-BBA904769E70}" type="datetimeFigureOut">
              <a:rPr lang="en-US" smtClean="0"/>
              <a:t>10/17/2022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6BE849-C386-4D4C-A4E6-1ABDD5E4A0CC}" type="slidenum">
              <a:rPr lang="en-US" smtClean="0"/>
              <a:t>‹#›</a:t>
            </a:fld>
            <a:endParaRPr lang="en-US"/>
          </a:p>
        </p:txBody>
      </p:sp>
    </p:spTree>
    <p:extLst>
      <p:ext uri="{BB962C8B-B14F-4D97-AF65-F5344CB8AC3E}">
        <p14:creationId xmlns:p14="http://schemas.microsoft.com/office/powerpoint/2010/main" val="13524678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F6D018-786E-4A46-B508-BBA904769E70}" type="datetimeFigureOut">
              <a:rPr lang="en-US" smtClean="0"/>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BE849-C386-4D4C-A4E6-1ABDD5E4A0CC}" type="slidenum">
              <a:rPr lang="en-US" smtClean="0"/>
              <a:t>‹#›</a:t>
            </a:fld>
            <a:endParaRPr lang="en-US"/>
          </a:p>
        </p:txBody>
      </p:sp>
    </p:spTree>
    <p:extLst>
      <p:ext uri="{BB962C8B-B14F-4D97-AF65-F5344CB8AC3E}">
        <p14:creationId xmlns:p14="http://schemas.microsoft.com/office/powerpoint/2010/main" val="782395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D6F6D018-786E-4A46-B508-BBA904769E70}" type="datetimeFigureOut">
              <a:rPr lang="en-US" smtClean="0"/>
              <a:t>10/17/2022</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2A6BE849-C386-4D4C-A4E6-1ABDD5E4A0CC}" type="slidenum">
              <a:rPr lang="en-US" smtClean="0"/>
              <a:t>‹#›</a:t>
            </a:fld>
            <a:endParaRPr lang="en-US"/>
          </a:p>
        </p:txBody>
      </p:sp>
    </p:spTree>
    <p:extLst>
      <p:ext uri="{BB962C8B-B14F-4D97-AF65-F5344CB8AC3E}">
        <p14:creationId xmlns:p14="http://schemas.microsoft.com/office/powerpoint/2010/main" val="729219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F6D018-786E-4A46-B508-BBA904769E70}" type="datetimeFigureOut">
              <a:rPr lang="en-US" smtClean="0"/>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BE849-C386-4D4C-A4E6-1ABDD5E4A0CC}" type="slidenum">
              <a:rPr lang="en-US" smtClean="0"/>
              <a:t>‹#›</a:t>
            </a:fld>
            <a:endParaRPr lang="en-US"/>
          </a:p>
        </p:txBody>
      </p:sp>
    </p:spTree>
    <p:extLst>
      <p:ext uri="{BB962C8B-B14F-4D97-AF65-F5344CB8AC3E}">
        <p14:creationId xmlns:p14="http://schemas.microsoft.com/office/powerpoint/2010/main" val="645712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D6F6D018-786E-4A46-B508-BBA904769E70}" type="datetimeFigureOut">
              <a:rPr lang="en-US" smtClean="0"/>
              <a:t>10/17/2022</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2A6BE849-C386-4D4C-A4E6-1ABDD5E4A0CC}" type="slidenum">
              <a:rPr lang="en-US" smtClean="0"/>
              <a:t>‹#›</a:t>
            </a:fld>
            <a:endParaRPr lang="en-US"/>
          </a:p>
        </p:txBody>
      </p:sp>
    </p:spTree>
    <p:extLst>
      <p:ext uri="{BB962C8B-B14F-4D97-AF65-F5344CB8AC3E}">
        <p14:creationId xmlns:p14="http://schemas.microsoft.com/office/powerpoint/2010/main" val="2253391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F6D018-786E-4A46-B508-BBA904769E70}" type="datetimeFigureOut">
              <a:rPr lang="en-US" smtClean="0"/>
              <a:t>10/17/2022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6BE849-C386-4D4C-A4E6-1ABDD5E4A0CC}" type="slidenum">
              <a:rPr lang="en-US" smtClean="0"/>
              <a:t>‹#›</a:t>
            </a:fld>
            <a:endParaRPr lang="en-US"/>
          </a:p>
        </p:txBody>
      </p:sp>
    </p:spTree>
    <p:extLst>
      <p:ext uri="{BB962C8B-B14F-4D97-AF65-F5344CB8AC3E}">
        <p14:creationId xmlns:p14="http://schemas.microsoft.com/office/powerpoint/2010/main" val="3807949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F6D018-786E-4A46-B508-BBA904769E70}" type="datetimeFigureOut">
              <a:rPr lang="en-US" smtClean="0"/>
              <a:t>10/17/2022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6BE849-C386-4D4C-A4E6-1ABDD5E4A0CC}" type="slidenum">
              <a:rPr lang="en-US" smtClean="0"/>
              <a:t>‹#›</a:t>
            </a:fld>
            <a:endParaRPr lang="en-US"/>
          </a:p>
        </p:txBody>
      </p:sp>
    </p:spTree>
    <p:extLst>
      <p:ext uri="{BB962C8B-B14F-4D97-AF65-F5344CB8AC3E}">
        <p14:creationId xmlns:p14="http://schemas.microsoft.com/office/powerpoint/2010/main" val="1490747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F6D018-786E-4A46-B508-BBA904769E70}" type="datetimeFigureOut">
              <a:rPr lang="en-US" smtClean="0"/>
              <a:t>10/17/2022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6BE849-C386-4D4C-A4E6-1ABDD5E4A0CC}" type="slidenum">
              <a:rPr lang="en-US" smtClean="0"/>
              <a:t>‹#›</a:t>
            </a:fld>
            <a:endParaRPr lang="en-US"/>
          </a:p>
        </p:txBody>
      </p:sp>
    </p:spTree>
    <p:extLst>
      <p:ext uri="{BB962C8B-B14F-4D97-AF65-F5344CB8AC3E}">
        <p14:creationId xmlns:p14="http://schemas.microsoft.com/office/powerpoint/2010/main" val="918436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F6D018-786E-4A46-B508-BBA904769E70}" type="datetimeFigureOut">
              <a:rPr lang="en-US" smtClean="0"/>
              <a:t>10/17/2022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6BE849-C386-4D4C-A4E6-1ABDD5E4A0CC}" type="slidenum">
              <a:rPr lang="en-US" smtClean="0"/>
              <a:t>‹#›</a:t>
            </a:fld>
            <a:endParaRPr lang="en-US"/>
          </a:p>
        </p:txBody>
      </p:sp>
    </p:spTree>
    <p:extLst>
      <p:ext uri="{BB962C8B-B14F-4D97-AF65-F5344CB8AC3E}">
        <p14:creationId xmlns:p14="http://schemas.microsoft.com/office/powerpoint/2010/main" val="1167881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F6D018-786E-4A46-B508-BBA904769E70}" type="datetimeFigureOut">
              <a:rPr lang="en-US" smtClean="0"/>
              <a:t>10/17/2022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6BE849-C386-4D4C-A4E6-1ABDD5E4A0CC}" type="slidenum">
              <a:rPr lang="en-US" smtClean="0"/>
              <a:t>‹#›</a:t>
            </a:fld>
            <a:endParaRPr lang="en-US"/>
          </a:p>
        </p:txBody>
      </p:sp>
    </p:spTree>
    <p:extLst>
      <p:ext uri="{BB962C8B-B14F-4D97-AF65-F5344CB8AC3E}">
        <p14:creationId xmlns:p14="http://schemas.microsoft.com/office/powerpoint/2010/main" val="4115077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F6D018-786E-4A46-B508-BBA904769E70}" type="datetimeFigureOut">
              <a:rPr lang="en-US" smtClean="0"/>
              <a:t>10/17/2022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6BE849-C386-4D4C-A4E6-1ABDD5E4A0CC}" type="slidenum">
              <a:rPr lang="en-US" smtClean="0"/>
              <a:t>‹#›</a:t>
            </a:fld>
            <a:endParaRPr lang="en-US"/>
          </a:p>
        </p:txBody>
      </p:sp>
    </p:spTree>
    <p:extLst>
      <p:ext uri="{BB962C8B-B14F-4D97-AF65-F5344CB8AC3E}">
        <p14:creationId xmlns:p14="http://schemas.microsoft.com/office/powerpoint/2010/main" val="3210973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6F6D018-786E-4A46-B508-BBA904769E70}" type="datetimeFigureOut">
              <a:rPr lang="en-US" smtClean="0"/>
              <a:t>10/17/2022</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A6BE849-C386-4D4C-A4E6-1ABDD5E4A0CC}" type="slidenum">
              <a:rPr lang="en-US" smtClean="0"/>
              <a:t>‹#›</a:t>
            </a:fld>
            <a:endParaRPr lang="en-US"/>
          </a:p>
        </p:txBody>
      </p:sp>
    </p:spTree>
    <p:extLst>
      <p:ext uri="{BB962C8B-B14F-4D97-AF65-F5344CB8AC3E}">
        <p14:creationId xmlns:p14="http://schemas.microsoft.com/office/powerpoint/2010/main" val="94524245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E25F2-D0CB-4156-A413-CFE000D564C3}"/>
              </a:ext>
            </a:extLst>
          </p:cNvPr>
          <p:cNvSpPr>
            <a:spLocks noGrp="1"/>
          </p:cNvSpPr>
          <p:nvPr>
            <p:ph type="ctrTitle"/>
          </p:nvPr>
        </p:nvSpPr>
        <p:spPr>
          <a:xfrm>
            <a:off x="1371600" y="266153"/>
            <a:ext cx="9448800" cy="1825096"/>
          </a:xfrm>
        </p:spPr>
        <p:txBody>
          <a:bodyPr/>
          <a:lstStyle/>
          <a:p>
            <a:r>
              <a:rPr lang="en-US" dirty="0"/>
              <a:t>Fibonacci</a:t>
            </a:r>
          </a:p>
        </p:txBody>
      </p:sp>
      <p:sp>
        <p:nvSpPr>
          <p:cNvPr id="3" name="Subtitle 2">
            <a:extLst>
              <a:ext uri="{FF2B5EF4-FFF2-40B4-BE49-F238E27FC236}">
                <a16:creationId xmlns:a16="http://schemas.microsoft.com/office/drawing/2014/main" id="{C7E8FABD-3232-4545-9E83-21FE270BE9E4}"/>
              </a:ext>
            </a:extLst>
          </p:cNvPr>
          <p:cNvSpPr>
            <a:spLocks noGrp="1"/>
          </p:cNvSpPr>
          <p:nvPr>
            <p:ph type="subTitle" idx="1"/>
          </p:nvPr>
        </p:nvSpPr>
        <p:spPr>
          <a:xfrm>
            <a:off x="1371600" y="2359992"/>
            <a:ext cx="9448800" cy="1825095"/>
          </a:xfrm>
        </p:spPr>
        <p:txBody>
          <a:bodyPr>
            <a:normAutofit fontScale="92500" lnSpcReduction="10000"/>
          </a:bodyPr>
          <a:lstStyle/>
          <a:p>
            <a:endParaRPr lang="en-US" dirty="0"/>
          </a:p>
          <a:p>
            <a:r>
              <a:rPr lang="en-US" sz="3400" dirty="0"/>
              <a:t>What kind of artworks can we create using Fibonacci numbers?</a:t>
            </a:r>
          </a:p>
          <a:p>
            <a:r>
              <a:rPr lang="en-US" sz="3400" dirty="0"/>
              <a:t>Artworks made in history with the golden ratio</a:t>
            </a:r>
          </a:p>
        </p:txBody>
      </p:sp>
    </p:spTree>
    <p:extLst>
      <p:ext uri="{BB962C8B-B14F-4D97-AF65-F5344CB8AC3E}">
        <p14:creationId xmlns:p14="http://schemas.microsoft.com/office/powerpoint/2010/main" val="371046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10EC8-4612-4884-8B75-7C92C4590DA3}"/>
              </a:ext>
            </a:extLst>
          </p:cNvPr>
          <p:cNvSpPr>
            <a:spLocks noGrp="1"/>
          </p:cNvSpPr>
          <p:nvPr>
            <p:ph type="ctrTitle"/>
          </p:nvPr>
        </p:nvSpPr>
        <p:spPr>
          <a:xfrm>
            <a:off x="443948" y="429586"/>
            <a:ext cx="9448800" cy="1825096"/>
          </a:xfrm>
        </p:spPr>
        <p:txBody>
          <a:bodyPr>
            <a:normAutofit/>
          </a:bodyPr>
          <a:lstStyle/>
          <a:p>
            <a:r>
              <a:rPr lang="en-US" dirty="0"/>
              <a:t>.</a:t>
            </a:r>
          </a:p>
        </p:txBody>
      </p:sp>
      <p:sp>
        <p:nvSpPr>
          <p:cNvPr id="3" name="Subtitle 2">
            <a:extLst>
              <a:ext uri="{FF2B5EF4-FFF2-40B4-BE49-F238E27FC236}">
                <a16:creationId xmlns:a16="http://schemas.microsoft.com/office/drawing/2014/main" id="{CDB3B36C-A2FA-4F02-9259-A8B45001C4E2}"/>
              </a:ext>
            </a:extLst>
          </p:cNvPr>
          <p:cNvSpPr>
            <a:spLocks noGrp="1"/>
          </p:cNvSpPr>
          <p:nvPr>
            <p:ph type="subTitle" idx="1"/>
          </p:nvPr>
        </p:nvSpPr>
        <p:spPr>
          <a:xfrm>
            <a:off x="221974" y="597452"/>
            <a:ext cx="9892748" cy="4625009"/>
          </a:xfrm>
        </p:spPr>
        <p:txBody>
          <a:bodyPr>
            <a:normAutofit/>
          </a:bodyPr>
          <a:lstStyle/>
          <a:p>
            <a:r>
              <a:rPr lang="en-US" dirty="0"/>
              <a:t>As you can see in the image above, the entire composition is perfectly outlined by two Fibonacci spirals, which trace the line of the </a:t>
            </a:r>
            <a:r>
              <a:rPr lang="en-US" dirty="0" err="1"/>
              <a:t>spotlit</a:t>
            </a:r>
            <a:r>
              <a:rPr lang="en-US" dirty="0"/>
              <a:t> dance floor, the skirts and arms of the dancers, and even the curve of the central lady’s neck, and place the focus perfectly on the two foremost couples. This complex, abstract composition makes it very easy to see the Fibonacci sequence at play, following the bold lines as it does, however it can also be found in other, more naturalistic compositions.</a:t>
            </a:r>
          </a:p>
        </p:txBody>
      </p:sp>
      <p:pic>
        <p:nvPicPr>
          <p:cNvPr id="4" name="Picture 3">
            <a:extLst>
              <a:ext uri="{FF2B5EF4-FFF2-40B4-BE49-F238E27FC236}">
                <a16:creationId xmlns:a16="http://schemas.microsoft.com/office/drawing/2014/main" id="{6BA29C9D-09BE-4CB9-BCFC-0A73C03ABF85}"/>
              </a:ext>
            </a:extLst>
          </p:cNvPr>
          <p:cNvPicPr>
            <a:picLocks noChangeAspect="1"/>
          </p:cNvPicPr>
          <p:nvPr/>
        </p:nvPicPr>
        <p:blipFill>
          <a:blip r:embed="rId2"/>
          <a:stretch>
            <a:fillRect/>
          </a:stretch>
        </p:blipFill>
        <p:spPr>
          <a:xfrm>
            <a:off x="8375374" y="2583328"/>
            <a:ext cx="3269692" cy="4039982"/>
          </a:xfrm>
          <a:prstGeom prst="rect">
            <a:avLst/>
          </a:prstGeom>
        </p:spPr>
      </p:pic>
    </p:spTree>
    <p:extLst>
      <p:ext uri="{BB962C8B-B14F-4D97-AF65-F5344CB8AC3E}">
        <p14:creationId xmlns:p14="http://schemas.microsoft.com/office/powerpoint/2010/main" val="3123068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C31D6BC-AEB6-4311-BD4E-99543416DC80}"/>
              </a:ext>
            </a:extLst>
          </p:cNvPr>
          <p:cNvSpPr/>
          <p:nvPr/>
        </p:nvSpPr>
        <p:spPr>
          <a:xfrm>
            <a:off x="1060175" y="723038"/>
            <a:ext cx="6096000" cy="1754326"/>
          </a:xfrm>
          <a:prstGeom prst="rect">
            <a:avLst/>
          </a:prstGeom>
        </p:spPr>
        <p:txBody>
          <a:bodyPr>
            <a:spAutoFit/>
          </a:bodyPr>
          <a:lstStyle/>
          <a:p>
            <a:r>
              <a:rPr lang="en-US" dirty="0"/>
              <a:t>Why do photographers use golden ratio?</a:t>
            </a:r>
          </a:p>
          <a:p>
            <a:r>
              <a:rPr lang="en-US" dirty="0"/>
              <a:t>In photography, you can use the golden ratio as a helpful tool to create harmonious and pleasing compositions. Since the center of an image is often perceived as static or uninteresting, this division of space is often used in visual composition.</a:t>
            </a:r>
          </a:p>
        </p:txBody>
      </p:sp>
      <p:pic>
        <p:nvPicPr>
          <p:cNvPr id="6" name="Picture 5">
            <a:extLst>
              <a:ext uri="{FF2B5EF4-FFF2-40B4-BE49-F238E27FC236}">
                <a16:creationId xmlns:a16="http://schemas.microsoft.com/office/drawing/2014/main" id="{E630D789-DFDF-4C78-B9FD-32F51492FA66}"/>
              </a:ext>
            </a:extLst>
          </p:cNvPr>
          <p:cNvPicPr>
            <a:picLocks noChangeAspect="1"/>
          </p:cNvPicPr>
          <p:nvPr/>
        </p:nvPicPr>
        <p:blipFill>
          <a:blip r:embed="rId2"/>
          <a:stretch>
            <a:fillRect/>
          </a:stretch>
        </p:blipFill>
        <p:spPr>
          <a:xfrm>
            <a:off x="5687254" y="2772637"/>
            <a:ext cx="5429250" cy="3362325"/>
          </a:xfrm>
          <a:prstGeom prst="rect">
            <a:avLst/>
          </a:prstGeom>
        </p:spPr>
      </p:pic>
    </p:spTree>
    <p:extLst>
      <p:ext uri="{BB962C8B-B14F-4D97-AF65-F5344CB8AC3E}">
        <p14:creationId xmlns:p14="http://schemas.microsoft.com/office/powerpoint/2010/main" val="1533643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40133C-3700-449E-9635-E2AB1BD8B46B}"/>
              </a:ext>
            </a:extLst>
          </p:cNvPr>
          <p:cNvSpPr/>
          <p:nvPr/>
        </p:nvSpPr>
        <p:spPr>
          <a:xfrm>
            <a:off x="622852" y="4426370"/>
            <a:ext cx="6096000" cy="1754326"/>
          </a:xfrm>
          <a:prstGeom prst="rect">
            <a:avLst/>
          </a:prstGeom>
        </p:spPr>
        <p:txBody>
          <a:bodyPr>
            <a:spAutoFit/>
          </a:bodyPr>
          <a:lstStyle/>
          <a:p>
            <a:r>
              <a:rPr lang="en-US" dirty="0"/>
              <a:t>We can also use Fibonacci numbers in nature. The head of a flower is also subject to Fibonaccian processes. Typically, seeds are produced at the center, and then migrate towards the outside to fill all the space. Sunflowers provide a great example of these spiraling patterns.</a:t>
            </a:r>
          </a:p>
        </p:txBody>
      </p:sp>
      <p:pic>
        <p:nvPicPr>
          <p:cNvPr id="3" name="Picture 2">
            <a:extLst>
              <a:ext uri="{FF2B5EF4-FFF2-40B4-BE49-F238E27FC236}">
                <a16:creationId xmlns:a16="http://schemas.microsoft.com/office/drawing/2014/main" id="{99937801-4BDA-4B20-BEFF-A3FD514D9EB3}"/>
              </a:ext>
            </a:extLst>
          </p:cNvPr>
          <p:cNvPicPr>
            <a:picLocks noChangeAspect="1"/>
          </p:cNvPicPr>
          <p:nvPr/>
        </p:nvPicPr>
        <p:blipFill>
          <a:blip r:embed="rId2"/>
          <a:stretch>
            <a:fillRect/>
          </a:stretch>
        </p:blipFill>
        <p:spPr>
          <a:xfrm>
            <a:off x="5664476" y="454507"/>
            <a:ext cx="5030028" cy="3377079"/>
          </a:xfrm>
          <a:prstGeom prst="rect">
            <a:avLst/>
          </a:prstGeom>
        </p:spPr>
      </p:pic>
    </p:spTree>
    <p:extLst>
      <p:ext uri="{BB962C8B-B14F-4D97-AF65-F5344CB8AC3E}">
        <p14:creationId xmlns:p14="http://schemas.microsoft.com/office/powerpoint/2010/main" val="1294062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B358270-8F1E-4EA4-A1C6-5D605606F8EF}"/>
              </a:ext>
            </a:extLst>
          </p:cNvPr>
          <p:cNvSpPr/>
          <p:nvPr/>
        </p:nvSpPr>
        <p:spPr>
          <a:xfrm>
            <a:off x="477079" y="602470"/>
            <a:ext cx="6096000" cy="1200329"/>
          </a:xfrm>
          <a:prstGeom prst="rect">
            <a:avLst/>
          </a:prstGeom>
        </p:spPr>
        <p:txBody>
          <a:bodyPr>
            <a:spAutoFit/>
          </a:bodyPr>
          <a:lstStyle/>
          <a:p>
            <a:r>
              <a:rPr lang="en-US" dirty="0"/>
              <a:t>The Golden Ratio is a design concept based on using the Fibonacci sequence to create visually appealing proportions in art, architecture, and graphic design.</a:t>
            </a:r>
          </a:p>
        </p:txBody>
      </p:sp>
      <p:pic>
        <p:nvPicPr>
          <p:cNvPr id="3" name="Picture 2">
            <a:extLst>
              <a:ext uri="{FF2B5EF4-FFF2-40B4-BE49-F238E27FC236}">
                <a16:creationId xmlns:a16="http://schemas.microsoft.com/office/drawing/2014/main" id="{84344C35-9D2F-43EB-BDC2-5CA4298E8F96}"/>
              </a:ext>
            </a:extLst>
          </p:cNvPr>
          <p:cNvPicPr>
            <a:picLocks noChangeAspect="1"/>
          </p:cNvPicPr>
          <p:nvPr/>
        </p:nvPicPr>
        <p:blipFill>
          <a:blip r:embed="rId2"/>
          <a:stretch>
            <a:fillRect/>
          </a:stretch>
        </p:blipFill>
        <p:spPr>
          <a:xfrm>
            <a:off x="4087882" y="1802799"/>
            <a:ext cx="7143750" cy="4772025"/>
          </a:xfrm>
          <a:prstGeom prst="rect">
            <a:avLst/>
          </a:prstGeom>
        </p:spPr>
      </p:pic>
    </p:spTree>
    <p:extLst>
      <p:ext uri="{BB962C8B-B14F-4D97-AF65-F5344CB8AC3E}">
        <p14:creationId xmlns:p14="http://schemas.microsoft.com/office/powerpoint/2010/main" val="3858087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2E0280-3ECB-4402-83E9-BC71CE18CD72}"/>
              </a:ext>
            </a:extLst>
          </p:cNvPr>
          <p:cNvSpPr/>
          <p:nvPr/>
        </p:nvSpPr>
        <p:spPr>
          <a:xfrm>
            <a:off x="848139" y="755518"/>
            <a:ext cx="6096000" cy="1477328"/>
          </a:xfrm>
          <a:prstGeom prst="rect">
            <a:avLst/>
          </a:prstGeom>
        </p:spPr>
        <p:txBody>
          <a:bodyPr>
            <a:spAutoFit/>
          </a:bodyPr>
          <a:lstStyle/>
          <a:p>
            <a:r>
              <a:rPr lang="en-US" dirty="0"/>
              <a:t>Notes in the scale of western music are based on natural harmonics that are created by ratios of frequencies. Ratios found in the first seven numbers of the Fibonacci series ( 0, 1, 1, 2, 3, 5, 8 ) are related to key frequencies of musical notes.</a:t>
            </a:r>
          </a:p>
        </p:txBody>
      </p:sp>
      <p:pic>
        <p:nvPicPr>
          <p:cNvPr id="3" name="Picture 2">
            <a:extLst>
              <a:ext uri="{FF2B5EF4-FFF2-40B4-BE49-F238E27FC236}">
                <a16:creationId xmlns:a16="http://schemas.microsoft.com/office/drawing/2014/main" id="{EF76A141-7EB8-4B20-8363-045AFD4A2D9B}"/>
              </a:ext>
            </a:extLst>
          </p:cNvPr>
          <p:cNvPicPr>
            <a:picLocks noChangeAspect="1"/>
          </p:cNvPicPr>
          <p:nvPr/>
        </p:nvPicPr>
        <p:blipFill>
          <a:blip r:embed="rId2"/>
          <a:stretch>
            <a:fillRect/>
          </a:stretch>
        </p:blipFill>
        <p:spPr>
          <a:xfrm>
            <a:off x="940904" y="2576719"/>
            <a:ext cx="6286500" cy="3771900"/>
          </a:xfrm>
          <a:prstGeom prst="rect">
            <a:avLst/>
          </a:prstGeom>
        </p:spPr>
      </p:pic>
    </p:spTree>
    <p:extLst>
      <p:ext uri="{BB962C8B-B14F-4D97-AF65-F5344CB8AC3E}">
        <p14:creationId xmlns:p14="http://schemas.microsoft.com/office/powerpoint/2010/main" val="1175905499"/>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63</TotalTime>
  <Words>304</Words>
  <Application>Microsoft Office PowerPoint</Application>
  <PresentationFormat>Widescreen</PresentationFormat>
  <Paragraphs>11</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Century Gothic</vt:lpstr>
      <vt:lpstr>Vapor Trail</vt:lpstr>
      <vt:lpstr>Fibonacci</vt:lpstr>
      <vt:lpstr>.</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Fibonacci</dc:title>
  <dc:creator>Sladjan</dc:creator>
  <cp:lastModifiedBy>Sladjan</cp:lastModifiedBy>
  <cp:revision>7</cp:revision>
  <dcterms:created xsi:type="dcterms:W3CDTF">2022-10-17T13:54:54Z</dcterms:created>
  <dcterms:modified xsi:type="dcterms:W3CDTF">2022-10-17T14:58:29Z</dcterms:modified>
</cp:coreProperties>
</file>