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56" r:id="rId3"/>
    <p:sldId id="257" r:id="rId4"/>
    <p:sldId id="260" r:id="rId5"/>
    <p:sldId id="258" r:id="rId6"/>
    <p:sldId id="259"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 slajd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r-Latn-RS"/>
              <a:t>Kliknite i uredite naslov mastera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r-Latn-RS"/>
              <a:t>Kliknite da biste uredili stil podnaslova mastera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nat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r-Latn-RS"/>
              <a:t>Kliknite i uredite naslov mastera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RS"/>
              <a:t>Kliknite da biste uredili stilove teksta mastera</a:t>
            </a:r>
          </a:p>
        </p:txBody>
      </p:sp>
      <p:sp>
        <p:nvSpPr>
          <p:cNvPr id="4" name="Date Placeholder 3"/>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r-Latn-RS"/>
              <a:t>Kliknite i uredite naslov mastera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r-Latn-RS"/>
              <a:t>Kliknite da biste uredili stilove teksta mastera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RS"/>
              <a:t>Kliknite da biste uredili stilove teksta mastera</a:t>
            </a:r>
          </a:p>
        </p:txBody>
      </p:sp>
      <p:sp>
        <p:nvSpPr>
          <p:cNvPr id="4" name="Date Placeholder 3"/>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a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r-Latn-RS"/>
              <a:t>Kliknite i uredite naslov mastera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RS"/>
              <a:t>Kliknite da biste uredili stilove teksta mastera</a:t>
            </a:r>
          </a:p>
        </p:txBody>
      </p:sp>
      <p:sp>
        <p:nvSpPr>
          <p:cNvPr id="4" name="Date Placeholder 3"/>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a ponuđenim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r-Latn-RS"/>
              <a:t>Kliknite i uredite naslov mastera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r-Latn-RS"/>
              <a:t>Kliknite da biste uredili stilove teksta mastera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RS"/>
              <a:t>Kliknite da biste uredili stilove teksta mastera</a:t>
            </a:r>
          </a:p>
        </p:txBody>
      </p:sp>
      <p:sp>
        <p:nvSpPr>
          <p:cNvPr id="4" name="Date Placeholder 3"/>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ačno ili neta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r-Latn-RS"/>
              <a:t>Kliknite i uredite naslov mastera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r-Latn-RS"/>
              <a:t>Kliknite da biste uredili stilove teksta mastera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RS"/>
              <a:t>Kliknite da biste uredili stilove teksta mastera</a:t>
            </a:r>
          </a:p>
        </p:txBody>
      </p:sp>
      <p:sp>
        <p:nvSpPr>
          <p:cNvPr id="4" name="Date Placeholder 3"/>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a:t>Kliknite i uredite naslov mastera</a:t>
            </a:r>
            <a:endParaRPr lang="en-US" dirty="0"/>
          </a:p>
        </p:txBody>
      </p:sp>
      <p:sp>
        <p:nvSpPr>
          <p:cNvPr id="3" name="Vertical Text Placeholder 2"/>
          <p:cNvSpPr>
            <a:spLocks noGrp="1"/>
          </p:cNvSpPr>
          <p:nvPr>
            <p:ph type="body" orient="vert" idx="1"/>
          </p:nvPr>
        </p:nvSpPr>
        <p:spPr/>
        <p:txBody>
          <a:bodyPr vert="eaVert"/>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r-Latn-RS"/>
              <a:t>Kliknite i uredite naslov mastera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r-Latn-RS"/>
              <a:t>Kliknite i uredite naslov mastera</a:t>
            </a:r>
            <a:endParaRPr lang="en-US" dirty="0"/>
          </a:p>
        </p:txBody>
      </p:sp>
      <p:sp>
        <p:nvSpPr>
          <p:cNvPr id="3" name="Content Placeholder 2"/>
          <p:cNvSpPr>
            <a:spLocks noGrp="1"/>
          </p:cNvSpPr>
          <p:nvPr>
            <p:ph idx="1"/>
          </p:nvPr>
        </p:nvSpPr>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elj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r-Latn-RS"/>
              <a:t>Kliknite i uredite naslov mastera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RS"/>
              <a:t>Kliknite da biste uredili stilove teksta mastera</a:t>
            </a:r>
          </a:p>
        </p:txBody>
      </p:sp>
      <p:sp>
        <p:nvSpPr>
          <p:cNvPr id="4" name="Date Placeholder 3"/>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a:t>Kliknite i uredite naslov mastera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r-Latn-RS"/>
              <a:t>Kliknite i uredite naslov mastera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RS"/>
              <a:t>Kliknite da biste uredili stilove teksta mastera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RS"/>
              <a:t>Kliknite da biste uredili stilove teksta mastera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r-Latn-RS"/>
              <a:t>Kliknite i uredite naslov mastera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r-Latn-RS"/>
              <a:t>Kliknite i uredite naslov mastera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r-Latn-RS"/>
              <a:t>Kliknite da biste uredili stilove teksta mastera</a:t>
            </a:r>
          </a:p>
        </p:txBody>
      </p:sp>
      <p:sp>
        <p:nvSpPr>
          <p:cNvPr id="5" name="Date Placeholder 4"/>
          <p:cNvSpPr>
            <a:spLocks noGrp="1"/>
          </p:cNvSpPr>
          <p:nvPr>
            <p:ph type="dt" sz="half" idx="10"/>
          </p:nvPr>
        </p:nvSpPr>
        <p:spPr/>
        <p:txBody>
          <a:bodyPr/>
          <a:lstStyle/>
          <a:p>
            <a:fld id="{42A54C80-263E-416B-A8E0-580EDEADCBDC}" type="datetimeFigureOut">
              <a:rPr lang="en-US" dirty="0"/>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r-Latn-RS"/>
              <a:t>Kliknite i uredite naslov mastera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r-Latn-RS"/>
              <a:t>Kliknite na ikonu da dodate sliku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RS"/>
              <a:t>Kliknite da biste uredili stilove teksta mastera</a:t>
            </a:r>
          </a:p>
        </p:txBody>
      </p:sp>
      <p:sp>
        <p:nvSpPr>
          <p:cNvPr id="5" name="Date Placeholder 4"/>
          <p:cNvSpPr>
            <a:spLocks noGrp="1"/>
          </p:cNvSpPr>
          <p:nvPr>
            <p:ph type="dt" sz="half" idx="10"/>
          </p:nvPr>
        </p:nvSpPr>
        <p:spPr/>
        <p:txBody>
          <a:bodyPr/>
          <a:lstStyle/>
          <a:p>
            <a:fld id="{B61BEF0D-F0BB-DE4B-95CE-6DB70DBA9567}" type="datetimeFigureOut">
              <a:rPr lang="en-US" dirty="0"/>
              <a:pPr/>
              <a:t>10/17/2022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r-Latn-RS"/>
              <a:t>Kliknite i uredite naslov mastera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1841BFB-C462-DEB6-720F-C4AD4D3AAAA4}"/>
              </a:ext>
            </a:extLst>
          </p:cNvPr>
          <p:cNvSpPr>
            <a:spLocks noGrp="1"/>
          </p:cNvSpPr>
          <p:nvPr>
            <p:ph type="title"/>
          </p:nvPr>
        </p:nvSpPr>
        <p:spPr>
          <a:xfrm>
            <a:off x="772584" y="2108200"/>
            <a:ext cx="8596668" cy="1320800"/>
          </a:xfrm>
        </p:spPr>
        <p:txBody>
          <a:bodyPr anchor="b"/>
          <a:lstStyle/>
          <a:p>
            <a:pPr algn="ctr"/>
            <a:r>
              <a:rPr lang="sr-Latn-RS" i="1">
                <a:solidFill>
                  <a:schemeClr val="tx1"/>
                </a:solidFill>
              </a:rPr>
              <a:t>Andjelina Cvetković (VIII-1)</a:t>
            </a:r>
            <a:br>
              <a:rPr lang="sr-Latn-RS" i="1">
                <a:solidFill>
                  <a:schemeClr val="tx1"/>
                </a:solidFill>
              </a:rPr>
            </a:br>
            <a:r>
              <a:rPr lang="sr-Latn-RS" i="1">
                <a:solidFill>
                  <a:schemeClr val="tx1"/>
                </a:solidFill>
              </a:rPr>
              <a:t>Sara Tomić (VIII-1)</a:t>
            </a:r>
          </a:p>
        </p:txBody>
      </p:sp>
    </p:spTree>
    <p:extLst>
      <p:ext uri="{BB962C8B-B14F-4D97-AF65-F5344CB8AC3E}">
        <p14:creationId xmlns:p14="http://schemas.microsoft.com/office/powerpoint/2010/main" val="129720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3EB5F7E-A38F-45D8-C688-6457F27FFB14}"/>
              </a:ext>
            </a:extLst>
          </p:cNvPr>
          <p:cNvSpPr>
            <a:spLocks noGrp="1"/>
          </p:cNvSpPr>
          <p:nvPr>
            <p:ph type="ctrTitle"/>
          </p:nvPr>
        </p:nvSpPr>
        <p:spPr>
          <a:xfrm>
            <a:off x="1245129" y="547158"/>
            <a:ext cx="7766936" cy="845873"/>
          </a:xfrm>
        </p:spPr>
        <p:txBody>
          <a:bodyPr/>
          <a:lstStyle/>
          <a:p>
            <a:pPr algn="ctr"/>
            <a:r>
              <a:rPr lang="sr-Latn-RS" sz="4000" i="1">
                <a:solidFill>
                  <a:schemeClr val="tx1"/>
                </a:solidFill>
              </a:rPr>
              <a:t>Fibonačijev niz </a:t>
            </a:r>
          </a:p>
        </p:txBody>
      </p:sp>
      <p:sp>
        <p:nvSpPr>
          <p:cNvPr id="3" name="Podnaslov 2">
            <a:extLst>
              <a:ext uri="{FF2B5EF4-FFF2-40B4-BE49-F238E27FC236}">
                <a16:creationId xmlns:a16="http://schemas.microsoft.com/office/drawing/2014/main" id="{4B303246-8D59-51F2-A077-35CF30EB3E0C}"/>
              </a:ext>
            </a:extLst>
          </p:cNvPr>
          <p:cNvSpPr>
            <a:spLocks noGrp="1"/>
          </p:cNvSpPr>
          <p:nvPr>
            <p:ph type="subTitle" idx="1"/>
          </p:nvPr>
        </p:nvSpPr>
        <p:spPr>
          <a:xfrm>
            <a:off x="946990" y="1935030"/>
            <a:ext cx="8363214" cy="3678502"/>
          </a:xfrm>
        </p:spPr>
        <p:txBody>
          <a:bodyPr anchor="b">
            <a:normAutofit fontScale="40000" lnSpcReduction="20000"/>
          </a:bodyPr>
          <a:lstStyle/>
          <a:p>
            <a:pPr algn="ctr"/>
            <a:r>
              <a:rPr lang="sr-Latn-RS" sz="6000" i="1">
                <a:solidFill>
                  <a:schemeClr val="tx1"/>
                </a:solidFill>
              </a:rPr>
              <a:t>Leonardo iz Pize, u istoriji matematike bolje upamćen kao Fibonači, 1202. godine zapisao je u knjigu Liber Abaci (Knjiga o računanju) i danas popularan zadatak koji na jednostavan način objašnjava takozvani Fibonačijev niz.
On je želeo da izračuna kako će se uvećavati populacija zečeva koji žive na jednom polju. Fibonači je zamislio da je u polje pušten par novorođenih zečeva – jedan mužjak i jedna ženka. Fibonači je pretpostavio da zečevi nikad ne uginu i da ženka svakog meseca okoti dva mladunca, mužjaka i ženku.</a:t>
            </a:r>
          </a:p>
        </p:txBody>
      </p:sp>
    </p:spTree>
    <p:extLst>
      <p:ext uri="{BB962C8B-B14F-4D97-AF65-F5344CB8AC3E}">
        <p14:creationId xmlns:p14="http://schemas.microsoft.com/office/powerpoint/2010/main" val="2811906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a:extLst>
              <a:ext uri="{FF2B5EF4-FFF2-40B4-BE49-F238E27FC236}">
                <a16:creationId xmlns:a16="http://schemas.microsoft.com/office/drawing/2014/main" id="{FA0DD5CC-9CE9-02E6-F497-C3C7E225BE86}"/>
              </a:ext>
            </a:extLst>
          </p:cNvPr>
          <p:cNvSpPr>
            <a:spLocks noGrp="1"/>
          </p:cNvSpPr>
          <p:nvPr>
            <p:ph idx="1"/>
          </p:nvPr>
        </p:nvSpPr>
        <p:spPr>
          <a:xfrm>
            <a:off x="559592" y="119063"/>
            <a:ext cx="8953501" cy="4953000"/>
          </a:xfrm>
        </p:spPr>
        <p:txBody>
          <a:bodyPr anchor="b">
            <a:normAutofit fontScale="40000" lnSpcReduction="20000"/>
          </a:bodyPr>
          <a:lstStyle/>
          <a:p>
            <a:pPr marL="0" indent="0" algn="ctr">
              <a:buNone/>
            </a:pPr>
            <a:r>
              <a:rPr lang="sr-Latn-RS" sz="6000" i="1" dirty="0">
                <a:solidFill>
                  <a:schemeClr val="tx1"/>
                </a:solidFill>
              </a:rPr>
              <a:t>Fibonačijev niz je matematički niz primećen u mnogim fizičkim, hemijskim i biološkim pojavama. Ime je dobio po italijanskom matematičaru Fibonačiju. Predstavlja niz brojeva u kome zbir prethodna dva broja u nizu daju vrednost narednog člana niza. 
Indeksiranje članova ovog niza počinje od nule a prva dva člana su mu nula i jedan. To jest, nakon dve početne vrednosti, svaki sledeći broj je zbir dva predhodna broja.
 Prvi Fibonačijevi brojevi, označeni kao (Fn) za n=0,1,..., su: 0,1,1,2,3,5,8,13,21,34,55,89,144,... Fibonačijevi brojevi su imenovani po Leonardu od Pize, poznatom kao (Fibonacci),iako su ranije opisani u Indiji. </a:t>
            </a:r>
          </a:p>
        </p:txBody>
      </p:sp>
    </p:spTree>
    <p:extLst>
      <p:ext uri="{BB962C8B-B14F-4D97-AF65-F5344CB8AC3E}">
        <p14:creationId xmlns:p14="http://schemas.microsoft.com/office/powerpoint/2010/main" val="434654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a:extLst>
              <a:ext uri="{FF2B5EF4-FFF2-40B4-BE49-F238E27FC236}">
                <a16:creationId xmlns:a16="http://schemas.microsoft.com/office/drawing/2014/main" id="{3C225C8F-C8E0-7F5B-E850-D0A8E37BBB31}"/>
              </a:ext>
            </a:extLst>
          </p:cNvPr>
          <p:cNvSpPr>
            <a:spLocks noGrp="1"/>
          </p:cNvSpPr>
          <p:nvPr>
            <p:ph idx="1"/>
          </p:nvPr>
        </p:nvSpPr>
        <p:spPr>
          <a:xfrm>
            <a:off x="677335" y="1374777"/>
            <a:ext cx="8954822" cy="4423567"/>
          </a:xfrm>
        </p:spPr>
        <p:txBody>
          <a:bodyPr anchor="b">
            <a:normAutofit fontScale="70000" lnSpcReduction="20000"/>
          </a:bodyPr>
          <a:lstStyle/>
          <a:p>
            <a:pPr marL="0" indent="0" algn="ctr">
              <a:buNone/>
            </a:pPr>
            <a:r>
              <a:rPr lang="sr-Latn-RS" sz="4000" i="1" dirty="0">
                <a:solidFill>
                  <a:schemeClr val="tx1"/>
                </a:solidFill>
              </a:rPr>
              <a:t>Suncokret, ananas, šišarka, košnica, listovi na grani su samo neki od stvari iz biljnog i životinjskog sveta u kojima možete uočiti elemente Fibonačijevog niza.</a:t>
            </a:r>
          </a:p>
          <a:p>
            <a:pPr marL="0" indent="0" algn="ctr">
              <a:buNone/>
            </a:pPr>
            <a:r>
              <a:rPr lang="sr-Latn-RS" sz="4000" i="1" dirty="0">
                <a:solidFill>
                  <a:schemeClr val="tx1"/>
                </a:solidFill>
              </a:rPr>
              <a:t>Članovi Fibonačijevog niza igraju veliku ulogu u mnogim priprodnim procesima, kao sto je rasporedjivanje listova oko stabla ili cak stvaranje prirodnih spirala koja u svom rastu slede mnoge druge biljke. </a:t>
            </a:r>
          </a:p>
          <a:p>
            <a:pPr marL="0" indent="0" algn="ctr">
              <a:buNone/>
            </a:pPr>
            <a:r>
              <a:rPr lang="sr-Latn-RS" sz="4000" i="1" dirty="0">
                <a:solidFill>
                  <a:schemeClr val="tx1"/>
                </a:solidFill>
              </a:rPr>
              <a:t>Brojevi njgovih semenih plodova poredjani po spiralno uvijanim linijama odgovaraju visim članovima Fibonačijevog niza.</a:t>
            </a:r>
          </a:p>
          <a:p>
            <a:pPr marL="0" indent="0" algn="ctr">
              <a:buNone/>
            </a:pPr>
            <a:endParaRPr lang="sr-Latn-RS" sz="4000" i="1" dirty="0">
              <a:solidFill>
                <a:schemeClr val="tx1"/>
              </a:solidFill>
            </a:endParaRPr>
          </a:p>
        </p:txBody>
      </p:sp>
    </p:spTree>
    <p:extLst>
      <p:ext uri="{BB962C8B-B14F-4D97-AF65-F5344CB8AC3E}">
        <p14:creationId xmlns:p14="http://schemas.microsoft.com/office/powerpoint/2010/main" val="906219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7B6BE06-C3FA-710C-0A47-D831729F03FF}"/>
              </a:ext>
            </a:extLst>
          </p:cNvPr>
          <p:cNvSpPr>
            <a:spLocks noGrp="1"/>
          </p:cNvSpPr>
          <p:nvPr>
            <p:ph type="title"/>
          </p:nvPr>
        </p:nvSpPr>
        <p:spPr>
          <a:xfrm>
            <a:off x="832116" y="196850"/>
            <a:ext cx="8596668" cy="1320800"/>
          </a:xfrm>
        </p:spPr>
        <p:txBody>
          <a:bodyPr anchor="b"/>
          <a:lstStyle/>
          <a:p>
            <a:pPr algn="ctr"/>
            <a:r>
              <a:rPr lang="sr-Latn-RS" i="1">
                <a:solidFill>
                  <a:schemeClr val="tx1"/>
                </a:solidFill>
              </a:rPr>
              <a:t>Zlatni presek </a:t>
            </a:r>
          </a:p>
        </p:txBody>
      </p:sp>
      <p:sp>
        <p:nvSpPr>
          <p:cNvPr id="3" name="Čuvar mesta za sadržaj 2">
            <a:extLst>
              <a:ext uri="{FF2B5EF4-FFF2-40B4-BE49-F238E27FC236}">
                <a16:creationId xmlns:a16="http://schemas.microsoft.com/office/drawing/2014/main" id="{A7658DA6-DE67-FE65-2E57-527BB4E95A4C}"/>
              </a:ext>
            </a:extLst>
          </p:cNvPr>
          <p:cNvSpPr>
            <a:spLocks noGrp="1"/>
          </p:cNvSpPr>
          <p:nvPr>
            <p:ph idx="1"/>
          </p:nvPr>
        </p:nvSpPr>
        <p:spPr>
          <a:xfrm>
            <a:off x="332231" y="1517650"/>
            <a:ext cx="9596438" cy="4226719"/>
          </a:xfrm>
        </p:spPr>
        <p:txBody>
          <a:bodyPr anchor="b">
            <a:normAutofit fontScale="85000" lnSpcReduction="20000"/>
          </a:bodyPr>
          <a:lstStyle/>
          <a:p>
            <a:pPr marL="0" indent="0" algn="ctr">
              <a:buNone/>
            </a:pPr>
            <a:r>
              <a:rPr lang="sr-Latn-RS" sz="4000" i="1" dirty="0">
                <a:solidFill>
                  <a:schemeClr val="tx1"/>
                </a:solidFill>
              </a:rPr>
              <a:t>U matematici dve veličine su u zlatnom odnosu, ako je odnos između dve veličine jednak odnosu sume te dve vrednosti naspram veće vrednosti.Zlatni odnos ima i naziv zlatni presek (section aurea). Ostali nazivi ukljčuju krajnja i srednja razmera, ekstremni odnos, sredisnji presek, zlatna proporcija i zlatni broj. Izaziva poseban estecki doživljaj, dopadanje, pa odatle i naziv "Božanski presek“. </a:t>
            </a:r>
          </a:p>
        </p:txBody>
      </p:sp>
    </p:spTree>
    <p:extLst>
      <p:ext uri="{BB962C8B-B14F-4D97-AF65-F5344CB8AC3E}">
        <p14:creationId xmlns:p14="http://schemas.microsoft.com/office/powerpoint/2010/main" val="1282416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a:extLst>
              <a:ext uri="{FF2B5EF4-FFF2-40B4-BE49-F238E27FC236}">
                <a16:creationId xmlns:a16="http://schemas.microsoft.com/office/drawing/2014/main" id="{3845BF49-2ACF-4DD4-86CE-0AA93921FB34}"/>
              </a:ext>
            </a:extLst>
          </p:cNvPr>
          <p:cNvSpPr>
            <a:spLocks noGrp="1"/>
          </p:cNvSpPr>
          <p:nvPr>
            <p:ph idx="1"/>
          </p:nvPr>
        </p:nvSpPr>
        <p:spPr>
          <a:xfrm>
            <a:off x="511968" y="-559593"/>
            <a:ext cx="9370219" cy="6012658"/>
          </a:xfrm>
        </p:spPr>
        <p:txBody>
          <a:bodyPr anchor="b">
            <a:normAutofit/>
          </a:bodyPr>
          <a:lstStyle/>
          <a:p>
            <a:pPr marL="0" indent="0" algn="ctr">
              <a:buNone/>
            </a:pPr>
            <a:r>
              <a:rPr lang="sr-Latn-RS" sz="3200" i="1">
                <a:solidFill>
                  <a:schemeClr val="tx1"/>
                </a:solidFill>
              </a:rPr>
              <a:t>Zlatni presek se pojavljuje u nekim šablonima u prirodi, uključujući (phyllotaxis-spiralno redjanje listova) i u drugim delovima biljaka.
Matematičari jos od Euklida su proučavali svojstva zlatnog preseka, uključujući pojavljivanje u dimenzijama pravilnog petougla i u zlatnom pravougaoniku, koji može da se podeli u kvadrat i još jedan pravougaonik istog odnosa. </a:t>
            </a:r>
          </a:p>
        </p:txBody>
      </p:sp>
    </p:spTree>
    <p:extLst>
      <p:ext uri="{BB962C8B-B14F-4D97-AF65-F5344CB8AC3E}">
        <p14:creationId xmlns:p14="http://schemas.microsoft.com/office/powerpoint/2010/main" val="107660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Čuvar mesta za sadržaj 4">
            <a:extLst>
              <a:ext uri="{FF2B5EF4-FFF2-40B4-BE49-F238E27FC236}">
                <a16:creationId xmlns:a16="http://schemas.microsoft.com/office/drawing/2014/main" id="{AE3AA801-A137-DF1E-90B2-3A5D9DE12EBC}"/>
              </a:ext>
            </a:extLst>
          </p:cNvPr>
          <p:cNvSpPr>
            <a:spLocks noGrp="1"/>
          </p:cNvSpPr>
          <p:nvPr>
            <p:ph idx="1"/>
          </p:nvPr>
        </p:nvSpPr>
        <p:spPr>
          <a:xfrm>
            <a:off x="-2075394" y="383794"/>
            <a:ext cx="9181041" cy="1928812"/>
          </a:xfrm>
        </p:spPr>
        <p:txBody>
          <a:bodyPr anchor="b">
            <a:normAutofit/>
          </a:bodyPr>
          <a:lstStyle/>
          <a:p>
            <a:pPr algn="ctr"/>
            <a:r>
              <a:rPr lang="sr-Latn-RS" sz="2400">
                <a:solidFill>
                  <a:schemeClr val="tx1"/>
                </a:solidFill>
              </a:rPr>
              <a:t>Fibonačijev niz u prirodi:</a:t>
            </a:r>
          </a:p>
        </p:txBody>
      </p:sp>
      <p:sp>
        <p:nvSpPr>
          <p:cNvPr id="7" name="Čuvar mesta za sadržaj 4">
            <a:extLst>
              <a:ext uri="{FF2B5EF4-FFF2-40B4-BE49-F238E27FC236}">
                <a16:creationId xmlns:a16="http://schemas.microsoft.com/office/drawing/2014/main" id="{8ED6C6B9-AF5F-F711-999D-DB0D783748F7}"/>
              </a:ext>
            </a:extLst>
          </p:cNvPr>
          <p:cNvSpPr>
            <a:spLocks noGrp="1"/>
          </p:cNvSpPr>
          <p:nvPr>
            <p:ph idx="1"/>
          </p:nvPr>
        </p:nvSpPr>
        <p:spPr>
          <a:xfrm>
            <a:off x="-1802742" y="4357688"/>
            <a:ext cx="8635735" cy="812137"/>
          </a:xfrm>
        </p:spPr>
        <p:txBody>
          <a:bodyPr anchor="b">
            <a:normAutofit/>
          </a:bodyPr>
          <a:lstStyle/>
          <a:p>
            <a:pPr algn="ctr"/>
            <a:r>
              <a:rPr lang="sr-Latn-RS" sz="2400">
                <a:solidFill>
                  <a:schemeClr val="tx1"/>
                </a:solidFill>
              </a:rPr>
              <a:t>Zlatni presek u prirodi:</a:t>
            </a:r>
          </a:p>
        </p:txBody>
      </p:sp>
      <p:pic>
        <p:nvPicPr>
          <p:cNvPr id="8" name="Slika 8">
            <a:extLst>
              <a:ext uri="{FF2B5EF4-FFF2-40B4-BE49-F238E27FC236}">
                <a16:creationId xmlns:a16="http://schemas.microsoft.com/office/drawing/2014/main" id="{CE659563-2202-ED79-AE54-9F6A91025370}"/>
              </a:ext>
            </a:extLst>
          </p:cNvPr>
          <p:cNvPicPr>
            <a:picLocks noChangeAspect="1"/>
          </p:cNvPicPr>
          <p:nvPr/>
        </p:nvPicPr>
        <p:blipFill>
          <a:blip r:embed="rId2"/>
          <a:stretch>
            <a:fillRect/>
          </a:stretch>
        </p:blipFill>
        <p:spPr>
          <a:xfrm>
            <a:off x="4546815" y="1196212"/>
            <a:ext cx="4358047" cy="2232787"/>
          </a:xfrm>
          <a:prstGeom prst="rect">
            <a:avLst/>
          </a:prstGeom>
        </p:spPr>
      </p:pic>
      <p:pic>
        <p:nvPicPr>
          <p:cNvPr id="9" name="Slika 9">
            <a:extLst>
              <a:ext uri="{FF2B5EF4-FFF2-40B4-BE49-F238E27FC236}">
                <a16:creationId xmlns:a16="http://schemas.microsoft.com/office/drawing/2014/main" id="{F307126E-5878-4C46-0133-E35182CBE7AC}"/>
              </a:ext>
            </a:extLst>
          </p:cNvPr>
          <p:cNvPicPr>
            <a:picLocks noChangeAspect="1"/>
          </p:cNvPicPr>
          <p:nvPr/>
        </p:nvPicPr>
        <p:blipFill>
          <a:blip r:embed="rId3"/>
          <a:stretch>
            <a:fillRect/>
          </a:stretch>
        </p:blipFill>
        <p:spPr>
          <a:xfrm rot="16200000">
            <a:off x="5513782" y="2858990"/>
            <a:ext cx="2232787" cy="4166720"/>
          </a:xfrm>
          <a:prstGeom prst="rect">
            <a:avLst/>
          </a:prstGeom>
        </p:spPr>
      </p:pic>
    </p:spTree>
    <p:extLst>
      <p:ext uri="{BB962C8B-B14F-4D97-AF65-F5344CB8AC3E}">
        <p14:creationId xmlns:p14="http://schemas.microsoft.com/office/powerpoint/2010/main" val="769547080"/>
      </p:ext>
    </p:extLst>
  </p:cSld>
  <p:clrMapOvr>
    <a:masterClrMapping/>
  </p:clrMapOvr>
</p:sld>
</file>

<file path=ppt/theme/theme1.xml><?xml version="1.0" encoding="utf-8"?>
<a:theme xmlns:a="http://schemas.openxmlformats.org/drawingml/2006/main" name="Aspek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7</TotalTime>
  <Words>443</Words>
  <Application>Microsoft Office PowerPoint</Application>
  <PresentationFormat>Widescreen</PresentationFormat>
  <Paragraphs>12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Aspekt</vt:lpstr>
      <vt:lpstr>Andjelina Cvetković (VIII-1) Sara Tomić (VIII-1)</vt:lpstr>
      <vt:lpstr>Fibonačijev niz </vt:lpstr>
      <vt:lpstr>PowerPoint Presentation</vt:lpstr>
      <vt:lpstr>PowerPoint Presentation</vt:lpstr>
      <vt:lpstr>Zlatni presek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Fibonačijev niz</dc:title>
  <dc:creator>Nepoznat korisnik</dc:creator>
  <cp:lastModifiedBy>Maja</cp:lastModifiedBy>
  <cp:revision>6</cp:revision>
  <dcterms:created xsi:type="dcterms:W3CDTF">2022-10-15T12:57:37Z</dcterms:created>
  <dcterms:modified xsi:type="dcterms:W3CDTF">2022-10-17T14:57:47Z</dcterms:modified>
</cp:coreProperties>
</file>