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62" r:id="rId4"/>
    <p:sldId id="259" r:id="rId5"/>
    <p:sldId id="258" r:id="rId6"/>
    <p:sldId id="260" r:id="rId7"/>
    <p:sldId id="261" r:id="rId8"/>
    <p:sldId id="263" r:id="rId9"/>
    <p:sldId id="272" r:id="rId10"/>
    <p:sldId id="264" r:id="rId11"/>
    <p:sldId id="266" r:id="rId12"/>
    <p:sldId id="267" r:id="rId13"/>
    <p:sldId id="269" r:id="rId14"/>
    <p:sldId id="271" r:id="rId15"/>
    <p:sldId id="27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 clrIdx="0">
    <p:extLst>
      <p:ext uri="{19B8F6BF-5375-455C-9EA6-DF929625EA0E}">
        <p15:presenceInfo xmlns:p15="http://schemas.microsoft.com/office/powerpoint/2012/main" userId="30349e1b26ece0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51" autoAdjust="0"/>
    <p:restoredTop sz="94618" autoAdjust="0"/>
  </p:normalViewPr>
  <p:slideViewPr>
    <p:cSldViewPr>
      <p:cViewPr varScale="1">
        <p:scale>
          <a:sx n="68" d="100"/>
          <a:sy n="68" d="100"/>
        </p:scale>
        <p:origin x="1412" y="4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112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AB73509-6834-4A76-88CC-2710CFAAF290}" type="slidenum">
              <a:rPr lang="en-US"/>
              <a:pPr>
                <a:defRPr/>
              </a:pPr>
              <a:t>‹#›</a:t>
            </a:fld>
            <a:endParaRPr lang="en-US"/>
          </a:p>
        </p:txBody>
      </p:sp>
    </p:spTree>
    <p:extLst>
      <p:ext uri="{BB962C8B-B14F-4D97-AF65-F5344CB8AC3E}">
        <p14:creationId xmlns:p14="http://schemas.microsoft.com/office/powerpoint/2010/main" val="489269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E16B394B-6917-4393-B1E3-8D973B545DA6}" type="slidenum">
              <a:rPr lang="en-US"/>
              <a:pPr/>
              <a:t>1</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29030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9F027D6A-60CC-407C-81C3-5734FFD7B510}" type="slidenum">
              <a:rPr lang="en-US"/>
              <a:pPr/>
              <a:t>11</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66406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DD876C2C-9A2B-4F42-82ED-7D7733D15761}" type="slidenum">
              <a:rPr lang="en-US"/>
              <a:pPr/>
              <a:t>2</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9933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9F027D6A-60CC-407C-81C3-5734FFD7B510}" type="slidenum">
              <a:rPr lang="en-US"/>
              <a:pPr/>
              <a:t>3</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99467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9F027D6A-60CC-407C-81C3-5734FFD7B510}" type="slidenum">
              <a:rPr lang="en-US"/>
              <a:pPr/>
              <a:t>4</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493494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9F027D6A-60CC-407C-81C3-5734FFD7B510}" type="slidenum">
              <a:rPr lang="en-US"/>
              <a:pPr/>
              <a:t>5</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85071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9F027D6A-60CC-407C-81C3-5734FFD7B510}" type="slidenum">
              <a:rPr lang="en-US"/>
              <a:pPr/>
              <a:t>7</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314828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9F027D6A-60CC-407C-81C3-5734FFD7B510}" type="slidenum">
              <a:rPr lang="en-US"/>
              <a:pPr/>
              <a:t>8</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4914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9F027D6A-60CC-407C-81C3-5734FFD7B510}" type="slidenum">
              <a:rPr lang="en-US"/>
              <a:pPr/>
              <a:t>9</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965681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9F027D6A-60CC-407C-81C3-5734FFD7B510}" type="slidenum">
              <a:rPr lang="en-US"/>
              <a:pPr/>
              <a:t>10</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069619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47813" y="4941888"/>
            <a:ext cx="6048375" cy="750887"/>
          </a:xfrm>
        </p:spPr>
        <p:txBody>
          <a:bodyPr/>
          <a:lstStyle>
            <a:lvl1pPr>
              <a:defRPr sz="2800" b="1"/>
            </a:lvl1pPr>
          </a:lstStyle>
          <a:p>
            <a:pPr lvl="0"/>
            <a:r>
              <a:rPr lang="en-US" noProof="0"/>
              <a:t>Click to edit Master title style</a:t>
            </a:r>
            <a:endParaRPr lang="ru-RU" noProof="0"/>
          </a:p>
        </p:txBody>
      </p:sp>
      <p:sp>
        <p:nvSpPr>
          <p:cNvPr id="5123" name="Rectangle 3"/>
          <p:cNvSpPr>
            <a:spLocks noGrp="1" noChangeArrowheads="1"/>
          </p:cNvSpPr>
          <p:nvPr>
            <p:ph type="subTitle" idx="1"/>
          </p:nvPr>
        </p:nvSpPr>
        <p:spPr>
          <a:xfrm>
            <a:off x="1547813" y="5662613"/>
            <a:ext cx="6048375"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743575" y="188913"/>
            <a:ext cx="1781175" cy="5759450"/>
          </a:xfrm>
        </p:spPr>
        <p:txBody>
          <a:bodyPr vert="eaVert"/>
          <a:lstStyle/>
          <a:p>
            <a:r>
              <a:rPr lang="en-US"/>
              <a:t>Click to edit Master title style</a:t>
            </a:r>
            <a:endParaRPr lang="ru-RU"/>
          </a:p>
        </p:txBody>
      </p:sp>
      <p:sp>
        <p:nvSpPr>
          <p:cNvPr id="3" name="Вертикальный текст 2"/>
          <p:cNvSpPr>
            <a:spLocks noGrp="1"/>
          </p:cNvSpPr>
          <p:nvPr>
            <p:ph type="body" orient="vert" idx="1"/>
          </p:nvPr>
        </p:nvSpPr>
        <p:spPr>
          <a:xfrm>
            <a:off x="395288" y="188913"/>
            <a:ext cx="5195887"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Объект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Объект 2"/>
          <p:cNvSpPr>
            <a:spLocks noGrp="1"/>
          </p:cNvSpPr>
          <p:nvPr>
            <p:ph sz="half" idx="1"/>
          </p:nvPr>
        </p:nvSpPr>
        <p:spPr>
          <a:xfrm>
            <a:off x="395288" y="836613"/>
            <a:ext cx="34877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Объект 3"/>
          <p:cNvSpPr>
            <a:spLocks noGrp="1"/>
          </p:cNvSpPr>
          <p:nvPr>
            <p:ph sz="half" idx="2"/>
          </p:nvPr>
        </p:nvSpPr>
        <p:spPr>
          <a:xfrm>
            <a:off x="4035425" y="836613"/>
            <a:ext cx="34893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88913"/>
            <a:ext cx="6551612"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395288" y="836613"/>
            <a:ext cx="7129462"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youtu.be/0LnbyjOyEQ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4.mp3"/><Relationship Id="rId7" Type="http://schemas.openxmlformats.org/officeDocument/2006/relationships/image" Target="../media/image3.jpe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audio" Target="../media/media4.mp3"/><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0" y="4038600"/>
            <a:ext cx="6096000" cy="1447800"/>
          </a:xfrm>
          <a:noFill/>
        </p:spPr>
        <p:txBody>
          <a:bodyPr/>
          <a:lstStyle/>
          <a:p>
            <a:pPr algn="ctr" eaLnBrk="1" hangingPunct="1"/>
            <a:r>
              <a:rPr lang="sr-Latn-RS" dirty="0"/>
              <a:t>     KLATNO</a:t>
            </a:r>
            <a:br>
              <a:rPr lang="sr-Latn-RS" dirty="0"/>
            </a:br>
            <a:br>
              <a:rPr lang="sr-Latn-RS" dirty="0"/>
            </a:br>
            <a:r>
              <a:rPr lang="sr-Latn-RS" dirty="0"/>
              <a:t>STEAM – Powered education</a:t>
            </a:r>
            <a:endParaRPr lang="uk-UA" dirty="0"/>
          </a:p>
        </p:txBody>
      </p:sp>
      <p:sp>
        <p:nvSpPr>
          <p:cNvPr id="3075" name="Rectangle 3"/>
          <p:cNvSpPr>
            <a:spLocks noGrp="1" noChangeArrowheads="1"/>
          </p:cNvSpPr>
          <p:nvPr>
            <p:ph type="subTitle" idx="1"/>
          </p:nvPr>
        </p:nvSpPr>
        <p:spPr>
          <a:xfrm>
            <a:off x="1066800" y="5943600"/>
            <a:ext cx="7010400" cy="381000"/>
          </a:xfrm>
        </p:spPr>
        <p:txBody>
          <a:bodyPr/>
          <a:lstStyle/>
          <a:p>
            <a:pPr>
              <a:lnSpc>
                <a:spcPct val="90000"/>
              </a:lnSpc>
            </a:pPr>
            <a:r>
              <a:rPr lang="pl-PL" sz="2000" dirty="0"/>
              <a:t>Online mobilnost – Srbija, ____ do _____ oktobra 2022.</a:t>
            </a:r>
          </a:p>
        </p:txBody>
      </p:sp>
      <p:sp>
        <p:nvSpPr>
          <p:cNvPr id="3" name="TextBox 2"/>
          <p:cNvSpPr txBox="1"/>
          <p:nvPr/>
        </p:nvSpPr>
        <p:spPr>
          <a:xfrm>
            <a:off x="5897881" y="5067300"/>
            <a:ext cx="45719" cy="646331"/>
          </a:xfrm>
          <a:prstGeom prst="rect">
            <a:avLst/>
          </a:prstGeom>
          <a:noFill/>
        </p:spPr>
        <p:txBody>
          <a:bodyPr wrap="square" rtlCol="0">
            <a:spAutoFit/>
          </a:bodyPr>
          <a:lstStyle/>
          <a:p>
            <a:endParaRPr lang="sr-Latn-R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905000" y="76200"/>
            <a:ext cx="7010399" cy="6698439"/>
          </a:xfrm>
        </p:spPr>
        <p:txBody>
          <a:bodyPr/>
          <a:lstStyle/>
          <a:p>
            <a:pPr marL="0" indent="0">
              <a:buNone/>
            </a:pPr>
            <a:r>
              <a:rPr lang="sr-Latn-RS" sz="2000" dirty="0">
                <a:solidFill>
                  <a:schemeClr val="tx2"/>
                </a:solidFill>
              </a:rPr>
              <a:t>Fukoovo klatno u Parizu</a:t>
            </a:r>
          </a:p>
          <a:p>
            <a:pPr marL="0" indent="0">
              <a:buNone/>
            </a:pPr>
            <a:endParaRPr lang="sr-Latn-RS" sz="2000" dirty="0">
              <a:solidFill>
                <a:schemeClr val="tx2"/>
              </a:solidFill>
            </a:endParaRPr>
          </a:p>
          <a:p>
            <a:pPr marL="0" indent="0">
              <a:buNone/>
            </a:pPr>
            <a:endParaRPr lang="sr-Latn-RS" sz="2000" dirty="0">
              <a:solidFill>
                <a:schemeClr val="tx2"/>
              </a:solidFill>
            </a:endParaRPr>
          </a:p>
          <a:p>
            <a:pPr marL="0" indent="0">
              <a:buNone/>
            </a:pPr>
            <a:endParaRPr lang="sr-Latn-RS" sz="2000" dirty="0">
              <a:solidFill>
                <a:schemeClr val="tx2"/>
              </a:solidFill>
            </a:endParaRPr>
          </a:p>
          <a:p>
            <a:pPr marL="0" indent="0">
              <a:buNone/>
            </a:pPr>
            <a:endParaRPr lang="sr-Latn-RS" sz="2000" dirty="0">
              <a:solidFill>
                <a:schemeClr val="tx2"/>
              </a:solidFill>
            </a:endParaRPr>
          </a:p>
          <a:p>
            <a:pPr marL="0" indent="0">
              <a:buNone/>
            </a:pPr>
            <a:endParaRPr lang="sr-Latn-RS" sz="2000" dirty="0">
              <a:solidFill>
                <a:schemeClr val="tx2"/>
              </a:solidFill>
            </a:endParaRPr>
          </a:p>
          <a:p>
            <a:pPr marL="0" indent="0">
              <a:buNone/>
            </a:pPr>
            <a:r>
              <a:rPr lang="sr-Latn-RS" sz="2000" dirty="0">
                <a:solidFill>
                  <a:schemeClr val="tx2"/>
                </a:solidFill>
              </a:rPr>
              <a:t>Fukoovo klatno u Beogradu</a:t>
            </a:r>
          </a:p>
          <a:p>
            <a:pPr marL="0" indent="0">
              <a:buNone/>
            </a:pPr>
            <a:endParaRPr lang="sr-Latn-RS" sz="2000" dirty="0">
              <a:solidFill>
                <a:schemeClr val="tx2"/>
              </a:solidFill>
            </a:endParaRPr>
          </a:p>
          <a:p>
            <a:pPr marL="0" indent="0">
              <a:buNone/>
            </a:pPr>
            <a:endParaRPr lang="sr-Latn-RS" sz="2000" dirty="0">
              <a:solidFill>
                <a:schemeClr val="tx2"/>
              </a:solidFill>
            </a:endParaRPr>
          </a:p>
          <a:p>
            <a:pPr marL="0" indent="0">
              <a:buNone/>
            </a:pPr>
            <a:r>
              <a:rPr lang="sr-Latn-RS" sz="2000" dirty="0">
                <a:solidFill>
                  <a:schemeClr val="tx2"/>
                </a:solidFill>
              </a:rPr>
              <a:t>Fukoovo klatno u Beogradu</a:t>
            </a:r>
          </a:p>
          <a:p>
            <a:pPr marL="0" indent="0">
              <a:buNone/>
            </a:pPr>
            <a:endParaRPr lang="sr-Latn-RS" sz="2000" dirty="0">
              <a:solidFill>
                <a:schemeClr val="tx2"/>
              </a:solidFill>
            </a:endParaRPr>
          </a:p>
          <a:p>
            <a:pPr marL="0" indent="0">
              <a:buNone/>
            </a:pPr>
            <a:endParaRPr lang="sr-Latn-RS" sz="2000" dirty="0">
              <a:solidFill>
                <a:schemeClr val="tx2"/>
              </a:solidFill>
            </a:endParaRPr>
          </a:p>
          <a:p>
            <a:pPr marL="0" indent="0">
              <a:buNone/>
            </a:pPr>
            <a:endParaRPr lang="sr-Latn-RS" sz="2000" dirty="0">
              <a:solidFill>
                <a:schemeClr val="tx2"/>
              </a:solidFill>
            </a:endParaRPr>
          </a:p>
          <a:p>
            <a:pPr marL="0" indent="0">
              <a:buNone/>
            </a:pPr>
            <a:endParaRPr lang="sr-Latn-RS" sz="2000" dirty="0">
              <a:solidFill>
                <a:schemeClr val="tx2"/>
              </a:solidFill>
            </a:endParaRPr>
          </a:p>
          <a:p>
            <a:pPr marL="0" indent="0">
              <a:buNone/>
            </a:pPr>
            <a:endParaRPr lang="sr-Latn-RS" sz="2000" dirty="0">
              <a:solidFill>
                <a:schemeClr val="tx2"/>
              </a:solidFill>
            </a:endParaRPr>
          </a:p>
          <a:p>
            <a:pPr marL="0" indent="0">
              <a:buNone/>
            </a:pPr>
            <a:endParaRPr lang="sr-Latn-RS" sz="2000" dirty="0">
              <a:solidFill>
                <a:schemeClr val="tx2"/>
              </a:solidFill>
            </a:endParaRPr>
          </a:p>
          <a:p>
            <a:pPr marL="0" indent="0">
              <a:buNone/>
            </a:pPr>
            <a:endParaRPr lang="sr-Latn-RS" sz="2000" dirty="0">
              <a:solidFill>
                <a:schemeClr val="tx2"/>
              </a:solidFill>
            </a:endParaRPr>
          </a:p>
          <a:p>
            <a:pPr marL="0" indent="0">
              <a:buNone/>
            </a:pPr>
            <a:r>
              <a:rPr lang="sr-Latn-RS" sz="2000" dirty="0">
                <a:solidFill>
                  <a:schemeClr val="tx2"/>
                </a:solidFill>
              </a:rPr>
              <a:t>https://www.youtube.com/watch?v=5YwF58NrKao</a:t>
            </a:r>
          </a:p>
        </p:txBody>
      </p:sp>
      <p:pic>
        <p:nvPicPr>
          <p:cNvPr id="7170" name="Picture 2" descr="O tvorcu Fukoovog klatna - Zavod za fizik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15837"/>
            <a:ext cx="3962400" cy="263499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ФУКООВО КЛАТНО: Свечано отварање поставке - Кућа Добрих Вест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2733" y="3733800"/>
            <a:ext cx="3894667" cy="240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94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09800" y="457200"/>
            <a:ext cx="7056438" cy="719138"/>
          </a:xfrm>
        </p:spPr>
        <p:txBody>
          <a:bodyPr/>
          <a:lstStyle/>
          <a:p>
            <a:pPr eaLnBrk="1" hangingPunct="1"/>
            <a:r>
              <a:rPr lang="sr-Latn-RS" b="1" dirty="0">
                <a:solidFill>
                  <a:schemeClr val="tx2"/>
                </a:solidFill>
              </a:rPr>
              <a:t>Njutnovo klatno</a:t>
            </a:r>
            <a:endParaRPr lang="en-US" b="1" dirty="0">
              <a:solidFill>
                <a:schemeClr val="tx2"/>
              </a:solidFill>
            </a:endParaRPr>
          </a:p>
        </p:txBody>
      </p:sp>
      <p:sp>
        <p:nvSpPr>
          <p:cNvPr id="5123" name="Rectangle 3"/>
          <p:cNvSpPr>
            <a:spLocks noGrp="1" noChangeArrowheads="1"/>
          </p:cNvSpPr>
          <p:nvPr>
            <p:ph type="body" idx="1"/>
          </p:nvPr>
        </p:nvSpPr>
        <p:spPr>
          <a:xfrm>
            <a:off x="1981200" y="1295400"/>
            <a:ext cx="7056438" cy="5832475"/>
          </a:xfrm>
        </p:spPr>
        <p:txBody>
          <a:bodyPr/>
          <a:lstStyle/>
          <a:p>
            <a:pPr marL="0" indent="0">
              <a:buNone/>
            </a:pPr>
            <a:r>
              <a:rPr lang="sr-Latn-RS" sz="2000" dirty="0">
                <a:solidFill>
                  <a:schemeClr val="tx2"/>
                </a:solidFill>
              </a:rPr>
              <a:t>Njutnovo klatno je sprava koja demonstrira zakone održanja impulsa i energije. Konstruisana je pomoću serije klatana (obično 5) koja se oslanjaju jedno na drugo. Svako klatno je zakačeno za okvir ljuljaške pomoću dve niti jednake dužine koje se udaljavaju pod kosim uglom jedna od druge. Ovakav raspored niti ograničava klatna da se kreću samo u jednoj, istoj, ravni.</a:t>
            </a:r>
          </a:p>
          <a:p>
            <a:pPr marL="0" indent="0">
              <a:buNone/>
            </a:pPr>
            <a:r>
              <a:rPr lang="sr-Latn-RS" sz="2000" dirty="0">
                <a:solidFill>
                  <a:schemeClr val="tx2"/>
                </a:solidFill>
              </a:rPr>
              <a:t>A šta se dešava kada zaljuljate jednu od kuglica ili više njih:</a:t>
            </a:r>
          </a:p>
          <a:p>
            <a:pPr marL="0" indent="0">
              <a:buNone/>
            </a:pPr>
            <a:r>
              <a:rPr lang="sr-Latn-RS" sz="2000" dirty="0">
                <a:solidFill>
                  <a:schemeClr val="tx2"/>
                </a:solidFill>
                <a:hlinkClick r:id="rId4"/>
              </a:rPr>
              <a:t>https://youtu.be/0LnbyjOyEQ8</a:t>
            </a:r>
            <a:endParaRPr lang="sr-Latn-RS" sz="2000" dirty="0">
              <a:solidFill>
                <a:schemeClr val="tx2"/>
              </a:solidFill>
            </a:endParaRPr>
          </a:p>
          <a:p>
            <a:pPr marL="0" indent="0">
              <a:buNone/>
            </a:pPr>
            <a:r>
              <a:rPr lang="sr-Latn-RS" sz="2000" dirty="0">
                <a:solidFill>
                  <a:schemeClr val="tx2"/>
                </a:solidFill>
              </a:rPr>
              <a:t>Kao što se može videti u videu energija se održava i prenosi. Zakon o održanju energije je jedan od temeljnih zakona fizike.</a:t>
            </a:r>
          </a:p>
          <a:p>
            <a:pPr marL="0" indent="0">
              <a:buNone/>
            </a:pPr>
            <a:r>
              <a:rPr lang="sr-Latn-RS" sz="2000" i="1" dirty="0">
                <a:solidFill>
                  <a:schemeClr val="tx2"/>
                </a:solidFill>
              </a:rPr>
              <a:t>U svakom je zatvorenom sistemu, koji ne razmenjuje energiju sa okolinom, ukupna količina energije u raznim njenim oblicima je stalna; drugim rečima, energija se ne može stvoriti niti nestati, nego samo menjati oblik.</a:t>
            </a:r>
          </a:p>
        </p:txBody>
      </p:sp>
    </p:spTree>
    <p:extLst>
      <p:ext uri="{BB962C8B-B14F-4D97-AF65-F5344CB8AC3E}">
        <p14:creationId xmlns:p14="http://schemas.microsoft.com/office/powerpoint/2010/main" val="4031195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Upotreba klatna</a:t>
            </a:r>
            <a:endParaRPr lang="en-US" dirty="0"/>
          </a:p>
        </p:txBody>
      </p:sp>
      <p:sp>
        <p:nvSpPr>
          <p:cNvPr id="3" name="Content Placeholder 2"/>
          <p:cNvSpPr>
            <a:spLocks noGrp="1"/>
          </p:cNvSpPr>
          <p:nvPr>
            <p:ph idx="1"/>
          </p:nvPr>
        </p:nvSpPr>
        <p:spPr>
          <a:xfrm>
            <a:off x="395288" y="609600"/>
            <a:ext cx="8215312" cy="5338763"/>
          </a:xfrm>
        </p:spPr>
        <p:txBody>
          <a:bodyPr/>
          <a:lstStyle/>
          <a:p>
            <a:endParaRPr lang="sr-Latn-RS" dirty="0"/>
          </a:p>
          <a:p>
            <a:r>
              <a:rPr lang="sr-Latn-RS" dirty="0"/>
              <a:t>Merenje vremena</a:t>
            </a:r>
          </a:p>
          <a:p>
            <a:pPr marL="0" indent="0">
              <a:buNone/>
            </a:pPr>
            <a:endParaRPr lang="en-US" dirty="0"/>
          </a:p>
        </p:txBody>
      </p:sp>
      <p:pic>
        <p:nvPicPr>
          <p:cNvPr id="11266" name="Picture 2" descr="https://upload.wikimedia.org/wikipedia/commons/thumb/2/22/Reloj_de_pendulo_Ansonia_C-1904.jpg/200px-Reloj_de_pendulo_Ansonia_C-19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1752600" cy="3286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29200" y="637309"/>
            <a:ext cx="3581400" cy="954107"/>
          </a:xfrm>
          <a:prstGeom prst="rect">
            <a:avLst/>
          </a:prstGeom>
        </p:spPr>
        <p:txBody>
          <a:bodyPr wrap="square">
            <a:spAutoFit/>
          </a:bodyPr>
          <a:lstStyle/>
          <a:p>
            <a:pPr marL="457200" indent="-457200">
              <a:buFont typeface="Arial" panose="020B0604020202020204" pitchFamily="34" charset="0"/>
              <a:buChar char="•"/>
            </a:pPr>
            <a:endParaRPr lang="sr-Latn-RS" sz="2800" dirty="0">
              <a:solidFill>
                <a:schemeClr val="bg1"/>
              </a:solidFill>
            </a:endParaRPr>
          </a:p>
          <a:p>
            <a:pPr marL="457200" indent="-457200">
              <a:buFont typeface="Arial" panose="020B0604020202020204" pitchFamily="34" charset="0"/>
              <a:buChar char="•"/>
            </a:pPr>
            <a:r>
              <a:rPr lang="sr-Latn-RS" sz="2800" dirty="0">
                <a:solidFill>
                  <a:schemeClr val="bg1"/>
                </a:solidFill>
              </a:rPr>
              <a:t>Dokaz gravitacije</a:t>
            </a:r>
            <a:endParaRPr lang="en-US" sz="2800" dirty="0">
              <a:solidFill>
                <a:schemeClr val="bg1"/>
              </a:solidFill>
            </a:endParaRPr>
          </a:p>
        </p:txBody>
      </p:sp>
      <p:pic>
        <p:nvPicPr>
          <p:cNvPr id="11268" name="Picture 4" descr="https://upload.wikimedia.org/wikipedia/commons/a/a1/Foucault_pendulum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1619125"/>
            <a:ext cx="2247899"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445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Upotreba klatna</a:t>
            </a:r>
            <a:endParaRPr lang="en-US" dirty="0"/>
          </a:p>
        </p:txBody>
      </p:sp>
      <p:sp>
        <p:nvSpPr>
          <p:cNvPr id="3" name="Content Placeholder 2"/>
          <p:cNvSpPr>
            <a:spLocks noGrp="1"/>
          </p:cNvSpPr>
          <p:nvPr>
            <p:ph idx="1"/>
          </p:nvPr>
        </p:nvSpPr>
        <p:spPr>
          <a:xfrm>
            <a:off x="395288" y="609600"/>
            <a:ext cx="8215312" cy="5338763"/>
          </a:xfrm>
        </p:spPr>
        <p:txBody>
          <a:bodyPr/>
          <a:lstStyle/>
          <a:p>
            <a:endParaRPr lang="sr-Latn-RS" dirty="0"/>
          </a:p>
          <a:p>
            <a:r>
              <a:rPr lang="sr-Latn-RS" dirty="0"/>
              <a:t>U gravimetriji</a:t>
            </a:r>
          </a:p>
          <a:p>
            <a:pPr marL="0" indent="0">
              <a:buNone/>
            </a:pPr>
            <a:r>
              <a:rPr lang="en-US" sz="1600" dirty="0"/>
              <a:t>(</a:t>
            </a:r>
            <a:r>
              <a:rPr lang="en-US" sz="1600" dirty="0" err="1"/>
              <a:t>Gravimetrija</a:t>
            </a:r>
            <a:r>
              <a:rPr lang="en-US" sz="1600" dirty="0"/>
              <a:t> je </a:t>
            </a:r>
            <a:r>
              <a:rPr lang="en-US" sz="1600" dirty="0" err="1"/>
              <a:t>određivanje</a:t>
            </a:r>
            <a:r>
              <a:rPr lang="en-US" sz="1600" dirty="0"/>
              <a:t> </a:t>
            </a:r>
            <a:r>
              <a:rPr lang="en-US" sz="1600" dirty="0" err="1"/>
              <a:t>polja</a:t>
            </a:r>
            <a:r>
              <a:rPr lang="en-US" sz="1600" dirty="0"/>
              <a:t> </a:t>
            </a:r>
            <a:r>
              <a:rPr lang="en-US" sz="1600" dirty="0" err="1"/>
              <a:t>sile</a:t>
            </a:r>
            <a:r>
              <a:rPr lang="en-US" sz="1600" dirty="0"/>
              <a:t> </a:t>
            </a:r>
            <a:r>
              <a:rPr lang="en-US" sz="1600" dirty="0" err="1"/>
              <a:t>te</a:t>
            </a:r>
            <a:r>
              <a:rPr lang="sr-Latn-RS" sz="1600" dirty="0"/>
              <a:t>že                 Seizmograf je merni instrument  </a:t>
            </a:r>
          </a:p>
          <a:p>
            <a:pPr marL="0" indent="0">
              <a:buNone/>
            </a:pPr>
            <a:r>
              <a:rPr lang="sr-Latn-RS" sz="1600" dirty="0"/>
              <a:t> merenjem</a:t>
            </a:r>
            <a:r>
              <a:rPr lang="en-US" sz="1600" dirty="0"/>
              <a:t> </a:t>
            </a:r>
            <a:r>
              <a:rPr lang="en-US" sz="1600" dirty="0" err="1"/>
              <a:t>njenog</a:t>
            </a:r>
            <a:r>
              <a:rPr lang="en-US" sz="1600" dirty="0"/>
              <a:t> </a:t>
            </a:r>
            <a:r>
              <a:rPr lang="sr-Latn-RS" sz="1600" dirty="0"/>
              <a:t>ubrzanja</a:t>
            </a:r>
            <a:r>
              <a:rPr lang="en-US" sz="1600" dirty="0"/>
              <a:t> u </a:t>
            </a:r>
            <a:r>
              <a:rPr lang="en-US" sz="1600" dirty="0" err="1"/>
              <a:t>različitim</a:t>
            </a:r>
            <a:r>
              <a:rPr lang="sr-Latn-RS" sz="1600" dirty="0"/>
              <a:t>                      kojim se mere i beleže pomaci tla </a:t>
            </a:r>
          </a:p>
          <a:p>
            <a:pPr marL="0" indent="0">
              <a:buNone/>
            </a:pPr>
            <a:r>
              <a:rPr lang="sr-Latn-RS" sz="1600" dirty="0"/>
              <a:t> </a:t>
            </a:r>
            <a:r>
              <a:rPr lang="en-US" sz="1600" dirty="0" err="1"/>
              <a:t>tačkama</a:t>
            </a:r>
            <a:r>
              <a:rPr lang="en-US" sz="1600" dirty="0"/>
              <a:t> </a:t>
            </a:r>
            <a:r>
              <a:rPr lang="en-US" sz="1600" dirty="0" err="1"/>
              <a:t>na</a:t>
            </a:r>
            <a:r>
              <a:rPr lang="en-US" sz="1600" dirty="0"/>
              <a:t> </a:t>
            </a:r>
            <a:r>
              <a:rPr lang="sr-Latn-RS" sz="1600" dirty="0"/>
              <a:t>Zemlji)                                                    tokom potresa. Glavni deo </a:t>
            </a:r>
          </a:p>
          <a:p>
            <a:pPr marL="0" indent="0">
              <a:buNone/>
            </a:pPr>
            <a:r>
              <a:rPr lang="sr-Latn-RS" sz="1600" dirty="0"/>
              <a:t>                                                                                   seizmografa je klatno koje služi kao</a:t>
            </a:r>
          </a:p>
          <a:p>
            <a:pPr marL="0" indent="0">
              <a:buNone/>
            </a:pPr>
            <a:r>
              <a:rPr lang="sr-Latn-RS" sz="1600" dirty="0"/>
              <a:t>                                                                                   senzor pomaka tla.   </a:t>
            </a:r>
          </a:p>
          <a:p>
            <a:pPr marL="0" indent="0">
              <a:buNone/>
            </a:pPr>
            <a:endParaRPr lang="sr-Latn-RS" sz="1600" dirty="0"/>
          </a:p>
          <a:p>
            <a:pPr marL="0" indent="0">
              <a:buNone/>
            </a:pPr>
            <a:endParaRPr lang="sr-Latn-RS" sz="1600" dirty="0"/>
          </a:p>
          <a:p>
            <a:pPr marL="0" indent="0">
              <a:buNone/>
            </a:pPr>
            <a:endParaRPr lang="sr-Latn-RS" sz="1600" dirty="0"/>
          </a:p>
          <a:p>
            <a:pPr marL="0" indent="0">
              <a:buNone/>
            </a:pPr>
            <a:r>
              <a:rPr lang="en-US" sz="1600" dirty="0"/>
              <a:t> </a:t>
            </a:r>
            <a:endParaRPr lang="en-US" dirty="0"/>
          </a:p>
        </p:txBody>
      </p:sp>
      <p:sp>
        <p:nvSpPr>
          <p:cNvPr id="4" name="Rectangle 3"/>
          <p:cNvSpPr/>
          <p:nvPr/>
        </p:nvSpPr>
        <p:spPr>
          <a:xfrm>
            <a:off x="5029200" y="637309"/>
            <a:ext cx="3581400" cy="954107"/>
          </a:xfrm>
          <a:prstGeom prst="rect">
            <a:avLst/>
          </a:prstGeom>
        </p:spPr>
        <p:txBody>
          <a:bodyPr wrap="square">
            <a:spAutoFit/>
          </a:bodyPr>
          <a:lstStyle/>
          <a:p>
            <a:pPr marL="457200" indent="-457200">
              <a:buFont typeface="Arial" panose="020B0604020202020204" pitchFamily="34" charset="0"/>
              <a:buChar char="•"/>
            </a:pPr>
            <a:endParaRPr lang="sr-Latn-RS" sz="2800" dirty="0">
              <a:solidFill>
                <a:schemeClr val="bg1"/>
              </a:solidFill>
            </a:endParaRPr>
          </a:p>
          <a:p>
            <a:pPr marL="457200" indent="-457200">
              <a:buFont typeface="Arial" panose="020B0604020202020204" pitchFamily="34" charset="0"/>
              <a:buChar char="•"/>
            </a:pPr>
            <a:r>
              <a:rPr lang="sr-Latn-RS" sz="2800" dirty="0">
                <a:solidFill>
                  <a:schemeClr val="bg1"/>
                </a:solidFill>
              </a:rPr>
              <a:t>U seizmologiji</a:t>
            </a:r>
            <a:endParaRPr lang="en-US" sz="2800" dirty="0">
              <a:solidFill>
                <a:schemeClr val="bg1"/>
              </a:solidFill>
            </a:endParaRPr>
          </a:p>
        </p:txBody>
      </p:sp>
      <p:pic>
        <p:nvPicPr>
          <p:cNvPr id="13316" name="Picture 4" descr="Razorni potresi u posljednjim danima – što je Biblija prorek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100815"/>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s://d3bkbkx82g74b8.cloudfront.net/eyJidWNrZXQiOiJsYWJyb290cy1pbWFnZXMiLCJrZXkiOiJjb250ZW50X3RhZ19wcm9maWxlX2ltYWdlXzJlYWFkZGY5Mjc5NzU1ZGRlOWZhNzg4ODY1OTA1MjliMDA5MDMzNmNfMTE2LnBuZyIsImVkaXRzIjp7InRvRm9ybWF0IjoianBnIiwicmVzaXplIjp7IndpZHRoIjo4MDAsImhlaWdodCI6NDAwLCJmaXQiOiJjb3ZlciIsInBvc2l0aW9uIjoiY2VudGVyIiwiYmFja2dyb3VuZCI6IiNmZmYifSwiZmxhdHRlbiI6eyJiYWNrZ3JvdW5kIjoiI2ZmZiJ9fX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73777"/>
            <a:ext cx="3883025" cy="194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47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Upotreba klatna</a:t>
            </a:r>
            <a:endParaRPr lang="en-US" dirty="0"/>
          </a:p>
        </p:txBody>
      </p:sp>
      <p:sp>
        <p:nvSpPr>
          <p:cNvPr id="3" name="Content Placeholder 2"/>
          <p:cNvSpPr>
            <a:spLocks noGrp="1"/>
          </p:cNvSpPr>
          <p:nvPr>
            <p:ph idx="1"/>
          </p:nvPr>
        </p:nvSpPr>
        <p:spPr>
          <a:xfrm>
            <a:off x="395288" y="609600"/>
            <a:ext cx="8215312" cy="5338763"/>
          </a:xfrm>
        </p:spPr>
        <p:txBody>
          <a:bodyPr/>
          <a:lstStyle/>
          <a:p>
            <a:endParaRPr lang="sr-Latn-RS" dirty="0"/>
          </a:p>
          <a:p>
            <a:pPr marL="0" indent="0">
              <a:buNone/>
            </a:pPr>
            <a:r>
              <a:rPr lang="sr-Latn-RS" sz="1600" dirty="0"/>
              <a:t>                                                                                   </a:t>
            </a:r>
          </a:p>
          <a:p>
            <a:pPr marL="0" indent="0">
              <a:buNone/>
            </a:pPr>
            <a:endParaRPr lang="sr-Latn-RS" sz="1600" dirty="0"/>
          </a:p>
          <a:p>
            <a:pPr marL="0" indent="0">
              <a:buNone/>
            </a:pPr>
            <a:endParaRPr lang="sr-Latn-RS" sz="1600" dirty="0"/>
          </a:p>
          <a:p>
            <a:pPr marL="0" indent="0">
              <a:buNone/>
            </a:pPr>
            <a:r>
              <a:rPr lang="en-US" sz="1600" dirty="0"/>
              <a:t> </a:t>
            </a:r>
            <a:endParaRPr lang="en-US" dirty="0"/>
          </a:p>
        </p:txBody>
      </p:sp>
      <p:pic>
        <p:nvPicPr>
          <p:cNvPr id="5" name="ezgif.com-gif-maker">
            <a:hlinkClick r:id="" action="ppaction://media"/>
            <a:extLst>
              <a:ext uri="{FF2B5EF4-FFF2-40B4-BE49-F238E27FC236}">
                <a16:creationId xmlns:a16="http://schemas.microsoft.com/office/drawing/2014/main" id="{C41D1D8F-E86B-4A88-935F-48A4A6938BB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349973" y="228600"/>
            <a:ext cx="3251200" cy="2438400"/>
          </a:xfrm>
          <a:prstGeom prst="rect">
            <a:avLst/>
          </a:prstGeom>
        </p:spPr>
      </p:pic>
      <p:sp>
        <p:nvSpPr>
          <p:cNvPr id="9" name="TextBox 8">
            <a:extLst>
              <a:ext uri="{FF2B5EF4-FFF2-40B4-BE49-F238E27FC236}">
                <a16:creationId xmlns:a16="http://schemas.microsoft.com/office/drawing/2014/main" id="{DC3D4C40-D243-4CC6-B2E8-4FA47E757D63}"/>
              </a:ext>
            </a:extLst>
          </p:cNvPr>
          <p:cNvSpPr txBox="1"/>
          <p:nvPr/>
        </p:nvSpPr>
        <p:spPr>
          <a:xfrm>
            <a:off x="152400" y="1447800"/>
            <a:ext cx="8596312" cy="3416320"/>
          </a:xfrm>
          <a:prstGeom prst="rect">
            <a:avLst/>
          </a:prstGeom>
          <a:noFill/>
        </p:spPr>
        <p:txBody>
          <a:bodyPr wrap="square" rtlCol="0">
            <a:spAutoFit/>
          </a:bodyPr>
          <a:lstStyle/>
          <a:p>
            <a:r>
              <a:rPr lang="en-US" dirty="0" err="1">
                <a:solidFill>
                  <a:schemeClr val="bg1"/>
                </a:solidFill>
              </a:rPr>
              <a:t>Oscilacije</a:t>
            </a:r>
            <a:r>
              <a:rPr lang="en-US" dirty="0">
                <a:solidFill>
                  <a:schemeClr val="bg1"/>
                </a:solidFill>
              </a:rPr>
              <a:t> </a:t>
            </a:r>
            <a:r>
              <a:rPr lang="en-US" dirty="0" err="1">
                <a:solidFill>
                  <a:schemeClr val="bg1"/>
                </a:solidFill>
              </a:rPr>
              <a:t>fizickog</a:t>
            </a:r>
            <a:r>
              <a:rPr lang="en-US" dirty="0">
                <a:solidFill>
                  <a:schemeClr val="bg1"/>
                </a:solidFill>
              </a:rPr>
              <a:t> </a:t>
            </a:r>
            <a:r>
              <a:rPr lang="en-US" dirty="0" err="1">
                <a:solidFill>
                  <a:schemeClr val="bg1"/>
                </a:solidFill>
              </a:rPr>
              <a:t>klatna</a:t>
            </a:r>
            <a:r>
              <a:rPr lang="en-US" dirty="0">
                <a:solidFill>
                  <a:schemeClr val="bg1"/>
                </a:solidFill>
              </a:rPr>
              <a:t> </a:t>
            </a:r>
            <a:r>
              <a:rPr lang="en-US" dirty="0" err="1">
                <a:solidFill>
                  <a:schemeClr val="bg1"/>
                </a:solidFill>
              </a:rPr>
              <a:t>su</a:t>
            </a:r>
            <a:r>
              <a:rPr lang="en-US" dirty="0">
                <a:solidFill>
                  <a:schemeClr val="bg1"/>
                </a:solidFill>
              </a:rPr>
              <a:t> </a:t>
            </a:r>
            <a:r>
              <a:rPr lang="en-US" dirty="0" err="1">
                <a:solidFill>
                  <a:schemeClr val="bg1"/>
                </a:solidFill>
              </a:rPr>
              <a:t>vidljive</a:t>
            </a:r>
            <a:r>
              <a:rPr lang="en-US" dirty="0">
                <a:solidFill>
                  <a:schemeClr val="bg1"/>
                </a:solidFill>
              </a:rPr>
              <a:t> </a:t>
            </a:r>
            <a:r>
              <a:rPr lang="en-US" dirty="0" err="1">
                <a:solidFill>
                  <a:schemeClr val="bg1"/>
                </a:solidFill>
              </a:rPr>
              <a:t>svuda</a:t>
            </a:r>
            <a:r>
              <a:rPr lang="en-US" dirty="0">
                <a:solidFill>
                  <a:schemeClr val="bg1"/>
                </a:solidFill>
              </a:rPr>
              <a:t> </a:t>
            </a:r>
            <a:r>
              <a:rPr lang="en-US" dirty="0" err="1">
                <a:solidFill>
                  <a:schemeClr val="bg1"/>
                </a:solidFill>
              </a:rPr>
              <a:t>oko</a:t>
            </a:r>
            <a:r>
              <a:rPr lang="en-US" dirty="0">
                <a:solidFill>
                  <a:schemeClr val="bg1"/>
                </a:solidFill>
              </a:rPr>
              <a:t> </a:t>
            </a:r>
            <a:r>
              <a:rPr lang="en-US" dirty="0" err="1">
                <a:solidFill>
                  <a:schemeClr val="bg1"/>
                </a:solidFill>
              </a:rPr>
              <a:t>nas</a:t>
            </a:r>
            <a:endParaRPr lang="en-US" dirty="0">
              <a:solidFill>
                <a:schemeClr val="bg1"/>
              </a:solidFill>
            </a:endParaRPr>
          </a:p>
          <a:p>
            <a:r>
              <a:rPr lang="en-US" dirty="0">
                <a:solidFill>
                  <a:schemeClr val="bg1"/>
                </a:solidFill>
              </a:rPr>
              <a:t>Kao I u </a:t>
            </a:r>
            <a:r>
              <a:rPr lang="en-US" dirty="0" err="1">
                <a:solidFill>
                  <a:schemeClr val="bg1"/>
                </a:solidFill>
              </a:rPr>
              <a:t>nama</a:t>
            </a:r>
            <a:r>
              <a:rPr lang="en-US" dirty="0">
                <a:solidFill>
                  <a:schemeClr val="bg1"/>
                </a:solidFill>
              </a:rPr>
              <a:t> </a:t>
            </a:r>
            <a:r>
              <a:rPr lang="en-US" dirty="0" err="1">
                <a:solidFill>
                  <a:schemeClr val="bg1"/>
                </a:solidFill>
              </a:rPr>
              <a:t>samima</a:t>
            </a:r>
            <a:r>
              <a:rPr lang="en-US" dirty="0">
                <a:solidFill>
                  <a:schemeClr val="bg1"/>
                </a:solidFill>
              </a:rPr>
              <a:t>. </a:t>
            </a:r>
          </a:p>
          <a:p>
            <a:r>
              <a:rPr lang="en-US" dirty="0" err="1">
                <a:solidFill>
                  <a:schemeClr val="bg1"/>
                </a:solidFill>
              </a:rPr>
              <a:t>Osciluje</a:t>
            </a:r>
            <a:r>
              <a:rPr lang="en-US" dirty="0">
                <a:solidFill>
                  <a:schemeClr val="bg1"/>
                </a:solidFill>
              </a:rPr>
              <a:t> </a:t>
            </a:r>
            <a:r>
              <a:rPr lang="en-US" dirty="0" err="1">
                <a:solidFill>
                  <a:schemeClr val="bg1"/>
                </a:solidFill>
              </a:rPr>
              <a:t>srce</a:t>
            </a:r>
            <a:r>
              <a:rPr lang="en-US" dirty="0">
                <a:solidFill>
                  <a:schemeClr val="bg1"/>
                </a:solidFill>
              </a:rPr>
              <a:t>, </a:t>
            </a:r>
            <a:r>
              <a:rPr lang="en-US" dirty="0" err="1">
                <a:solidFill>
                  <a:schemeClr val="bg1"/>
                </a:solidFill>
              </a:rPr>
              <a:t>osciluju</a:t>
            </a:r>
            <a:r>
              <a:rPr lang="en-US" dirty="0">
                <a:solidFill>
                  <a:schemeClr val="bg1"/>
                </a:solidFill>
              </a:rPr>
              <a:t> </a:t>
            </a:r>
            <a:r>
              <a:rPr lang="en-US" dirty="0" err="1">
                <a:solidFill>
                  <a:schemeClr val="bg1"/>
                </a:solidFill>
              </a:rPr>
              <a:t>pluća</a:t>
            </a:r>
            <a:r>
              <a:rPr lang="en-US" dirty="0">
                <a:solidFill>
                  <a:schemeClr val="bg1"/>
                </a:solidFill>
              </a:rPr>
              <a:t>, </a:t>
            </a:r>
            <a:r>
              <a:rPr lang="en-US" dirty="0" err="1">
                <a:solidFill>
                  <a:schemeClr val="bg1"/>
                </a:solidFill>
              </a:rPr>
              <a:t>osciluje</a:t>
            </a:r>
            <a:r>
              <a:rPr lang="en-US" dirty="0">
                <a:solidFill>
                  <a:schemeClr val="bg1"/>
                </a:solidFill>
              </a:rPr>
              <a:t> </a:t>
            </a:r>
            <a:r>
              <a:rPr lang="en-US" dirty="0" err="1">
                <a:solidFill>
                  <a:schemeClr val="bg1"/>
                </a:solidFill>
              </a:rPr>
              <a:t>krvotok</a:t>
            </a:r>
            <a:r>
              <a:rPr lang="en-US" dirty="0">
                <a:solidFill>
                  <a:schemeClr val="bg1"/>
                </a:solidFill>
              </a:rPr>
              <a:t>, </a:t>
            </a:r>
            <a:r>
              <a:rPr lang="en-US" dirty="0" err="1">
                <a:solidFill>
                  <a:schemeClr val="bg1"/>
                </a:solidFill>
              </a:rPr>
              <a:t>naši</a:t>
            </a:r>
            <a:endParaRPr lang="en-US" dirty="0">
              <a:solidFill>
                <a:schemeClr val="bg1"/>
              </a:solidFill>
            </a:endParaRPr>
          </a:p>
          <a:p>
            <a:r>
              <a:rPr lang="en-US" dirty="0" err="1">
                <a:solidFill>
                  <a:schemeClr val="bg1"/>
                </a:solidFill>
              </a:rPr>
              <a:t>Udovi</a:t>
            </a:r>
            <a:r>
              <a:rPr lang="en-US" dirty="0">
                <a:solidFill>
                  <a:schemeClr val="bg1"/>
                </a:solidFill>
              </a:rPr>
              <a:t> </a:t>
            </a:r>
            <a:r>
              <a:rPr lang="en-US" dirty="0" err="1">
                <a:solidFill>
                  <a:schemeClr val="bg1"/>
                </a:solidFill>
              </a:rPr>
              <a:t>dok</a:t>
            </a:r>
            <a:r>
              <a:rPr lang="en-US" dirty="0">
                <a:solidFill>
                  <a:schemeClr val="bg1"/>
                </a:solidFill>
              </a:rPr>
              <a:t> se </a:t>
            </a:r>
            <a:r>
              <a:rPr lang="en-US" dirty="0" err="1">
                <a:solidFill>
                  <a:schemeClr val="bg1"/>
                </a:solidFill>
              </a:rPr>
              <a:t>krećemo</a:t>
            </a:r>
            <a:r>
              <a:rPr lang="en-US" dirty="0">
                <a:solidFill>
                  <a:schemeClr val="bg1"/>
                </a:solidFill>
              </a:rPr>
              <a:t>. </a:t>
            </a:r>
            <a:r>
              <a:rPr lang="en-US" dirty="0" err="1">
                <a:solidFill>
                  <a:schemeClr val="bg1"/>
                </a:solidFill>
              </a:rPr>
              <a:t>Osciluje</a:t>
            </a:r>
            <a:r>
              <a:rPr lang="en-US" dirty="0">
                <a:solidFill>
                  <a:schemeClr val="bg1"/>
                </a:solidFill>
              </a:rPr>
              <a:t> </a:t>
            </a:r>
            <a:r>
              <a:rPr lang="en-US" dirty="0" err="1">
                <a:solidFill>
                  <a:schemeClr val="bg1"/>
                </a:solidFill>
              </a:rPr>
              <a:t>naš</a:t>
            </a:r>
            <a:r>
              <a:rPr lang="en-US" dirty="0">
                <a:solidFill>
                  <a:schemeClr val="bg1"/>
                </a:solidFill>
              </a:rPr>
              <a:t> </a:t>
            </a:r>
            <a:r>
              <a:rPr lang="en-US" dirty="0" err="1">
                <a:solidFill>
                  <a:schemeClr val="bg1"/>
                </a:solidFill>
              </a:rPr>
              <a:t>glas</a:t>
            </a:r>
            <a:r>
              <a:rPr lang="en-US" dirty="0">
                <a:solidFill>
                  <a:schemeClr val="bg1"/>
                </a:solidFill>
              </a:rPr>
              <a:t>, </a:t>
            </a:r>
            <a:r>
              <a:rPr lang="en-US" dirty="0" err="1">
                <a:solidFill>
                  <a:schemeClr val="bg1"/>
                </a:solidFill>
              </a:rPr>
              <a:t>zvuk</a:t>
            </a:r>
            <a:endParaRPr lang="en-US" dirty="0">
              <a:solidFill>
                <a:schemeClr val="bg1"/>
              </a:solidFill>
            </a:endParaRPr>
          </a:p>
          <a:p>
            <a:r>
              <a:rPr lang="en-US" dirty="0">
                <a:solidFill>
                  <a:schemeClr val="bg1"/>
                </a:solidFill>
              </a:rPr>
              <a:t>Koji </a:t>
            </a:r>
            <a:r>
              <a:rPr lang="en-US" dirty="0" err="1">
                <a:solidFill>
                  <a:schemeClr val="bg1"/>
                </a:solidFill>
              </a:rPr>
              <a:t>proizvodimo</a:t>
            </a:r>
            <a:r>
              <a:rPr lang="en-US" dirty="0">
                <a:solidFill>
                  <a:schemeClr val="bg1"/>
                </a:solidFill>
              </a:rPr>
              <a:t>. </a:t>
            </a:r>
          </a:p>
          <a:p>
            <a:r>
              <a:rPr lang="en-US" dirty="0" err="1">
                <a:solidFill>
                  <a:schemeClr val="bg1"/>
                </a:solidFill>
              </a:rPr>
              <a:t>Zvuk</a:t>
            </a:r>
            <a:r>
              <a:rPr lang="en-US" dirty="0">
                <a:solidFill>
                  <a:schemeClr val="bg1"/>
                </a:solidFill>
              </a:rPr>
              <a:t> I </a:t>
            </a:r>
            <a:r>
              <a:rPr lang="en-US" dirty="0" err="1">
                <a:solidFill>
                  <a:schemeClr val="bg1"/>
                </a:solidFill>
              </a:rPr>
              <a:t>svetlo</a:t>
            </a:r>
            <a:r>
              <a:rPr lang="en-US" dirty="0">
                <a:solidFill>
                  <a:schemeClr val="bg1"/>
                </a:solidFill>
              </a:rPr>
              <a:t> </a:t>
            </a:r>
            <a:r>
              <a:rPr lang="en-US" dirty="0" err="1">
                <a:solidFill>
                  <a:schemeClr val="bg1"/>
                </a:solidFill>
              </a:rPr>
              <a:t>takodje</a:t>
            </a:r>
            <a:r>
              <a:rPr lang="en-US" dirty="0">
                <a:solidFill>
                  <a:schemeClr val="bg1"/>
                </a:solidFill>
              </a:rPr>
              <a:t> </a:t>
            </a:r>
            <a:r>
              <a:rPr lang="en-US" dirty="0" err="1">
                <a:solidFill>
                  <a:schemeClr val="bg1"/>
                </a:solidFill>
              </a:rPr>
              <a:t>osciluju.Tu</a:t>
            </a:r>
            <a:r>
              <a:rPr lang="en-US" dirty="0">
                <a:solidFill>
                  <a:schemeClr val="bg1"/>
                </a:solidFill>
              </a:rPr>
              <a:t> </a:t>
            </a:r>
            <a:r>
              <a:rPr lang="en-US" dirty="0" err="1">
                <a:solidFill>
                  <a:schemeClr val="bg1"/>
                </a:solidFill>
              </a:rPr>
              <a:t>imamo</a:t>
            </a:r>
            <a:r>
              <a:rPr lang="en-US" dirty="0">
                <a:solidFill>
                  <a:schemeClr val="bg1"/>
                </a:solidFill>
              </a:rPr>
              <a:t> </a:t>
            </a:r>
            <a:r>
              <a:rPr lang="en-US" dirty="0" err="1">
                <a:solidFill>
                  <a:schemeClr val="bg1"/>
                </a:solidFill>
              </a:rPr>
              <a:t>talsnop</a:t>
            </a:r>
            <a:r>
              <a:rPr lang="en-US" dirty="0">
                <a:solidFill>
                  <a:schemeClr val="bg1"/>
                </a:solidFill>
              </a:rPr>
              <a:t> </a:t>
            </a:r>
            <a:r>
              <a:rPr lang="en-US" dirty="0" err="1">
                <a:solidFill>
                  <a:schemeClr val="bg1"/>
                </a:solidFill>
              </a:rPr>
              <a:t>kretanje</a:t>
            </a:r>
            <a:r>
              <a:rPr lang="en-US" dirty="0">
                <a:solidFill>
                  <a:schemeClr val="bg1"/>
                </a:solidFill>
              </a:rPr>
              <a:t>. </a:t>
            </a:r>
            <a:r>
              <a:rPr lang="en-US" dirty="0" err="1">
                <a:solidFill>
                  <a:schemeClr val="bg1"/>
                </a:solidFill>
              </a:rPr>
              <a:t>Talasna</a:t>
            </a:r>
            <a:r>
              <a:rPr lang="en-US" dirty="0">
                <a:solidFill>
                  <a:schemeClr val="bg1"/>
                </a:solidFill>
              </a:rPr>
              <a:t> </a:t>
            </a:r>
            <a:r>
              <a:rPr lang="en-US" dirty="0" err="1">
                <a:solidFill>
                  <a:schemeClr val="bg1"/>
                </a:solidFill>
              </a:rPr>
              <a:t>kretanja</a:t>
            </a:r>
            <a:r>
              <a:rPr lang="en-US" dirty="0">
                <a:solidFill>
                  <a:schemeClr val="bg1"/>
                </a:solidFill>
              </a:rPr>
              <a:t> </a:t>
            </a:r>
            <a:r>
              <a:rPr lang="en-US" dirty="0" err="1">
                <a:solidFill>
                  <a:schemeClr val="bg1"/>
                </a:solidFill>
              </a:rPr>
              <a:t>imamo</a:t>
            </a:r>
            <a:r>
              <a:rPr lang="en-US" dirty="0">
                <a:solidFill>
                  <a:schemeClr val="bg1"/>
                </a:solidFill>
              </a:rPr>
              <a:t> I </a:t>
            </a:r>
            <a:r>
              <a:rPr lang="en-US" dirty="0" err="1">
                <a:solidFill>
                  <a:schemeClr val="bg1"/>
                </a:solidFill>
              </a:rPr>
              <a:t>na</a:t>
            </a:r>
            <a:r>
              <a:rPr lang="en-US" dirty="0">
                <a:solidFill>
                  <a:schemeClr val="bg1"/>
                </a:solidFill>
              </a:rPr>
              <a:t> </a:t>
            </a:r>
            <a:r>
              <a:rPr lang="en-US" dirty="0" err="1">
                <a:solidFill>
                  <a:schemeClr val="bg1"/>
                </a:solidFill>
              </a:rPr>
              <a:t>vodemnim</a:t>
            </a:r>
            <a:r>
              <a:rPr lang="en-US" dirty="0">
                <a:solidFill>
                  <a:schemeClr val="bg1"/>
                </a:solidFill>
              </a:rPr>
              <a:t> </a:t>
            </a:r>
            <a:r>
              <a:rPr lang="en-US" dirty="0" err="1">
                <a:solidFill>
                  <a:schemeClr val="bg1"/>
                </a:solidFill>
              </a:rPr>
              <a:t>površinama</a:t>
            </a:r>
            <a:r>
              <a:rPr lang="en-US" dirty="0">
                <a:solidFill>
                  <a:schemeClr val="bg1"/>
                </a:solidFill>
              </a:rPr>
              <a:t>. </a:t>
            </a:r>
          </a:p>
          <a:p>
            <a:r>
              <a:rPr lang="en-US" dirty="0" err="1">
                <a:solidFill>
                  <a:schemeClr val="bg1"/>
                </a:solidFill>
              </a:rPr>
              <a:t>Osciluje</a:t>
            </a:r>
            <a:r>
              <a:rPr lang="en-US" dirty="0">
                <a:solidFill>
                  <a:schemeClr val="bg1"/>
                </a:solidFill>
              </a:rPr>
              <a:t> sav </a:t>
            </a:r>
            <a:r>
              <a:rPr lang="en-US" dirty="0" err="1">
                <a:solidFill>
                  <a:schemeClr val="bg1"/>
                </a:solidFill>
              </a:rPr>
              <a:t>živi</a:t>
            </a:r>
            <a:r>
              <a:rPr lang="en-US" dirty="0">
                <a:solidFill>
                  <a:schemeClr val="bg1"/>
                </a:solidFill>
              </a:rPr>
              <a:t> </a:t>
            </a:r>
            <a:r>
              <a:rPr lang="en-US" dirty="0" err="1">
                <a:solidFill>
                  <a:schemeClr val="bg1"/>
                </a:solidFill>
              </a:rPr>
              <a:t>svet</a:t>
            </a:r>
            <a:r>
              <a:rPr lang="en-US" dirty="0">
                <a:solidFill>
                  <a:schemeClr val="bg1"/>
                </a:solidFill>
              </a:rPr>
              <a:t>, </a:t>
            </a:r>
            <a:r>
              <a:rPr lang="en-US" dirty="0" err="1">
                <a:solidFill>
                  <a:schemeClr val="bg1"/>
                </a:solidFill>
              </a:rPr>
              <a:t>biljke</a:t>
            </a:r>
            <a:r>
              <a:rPr lang="en-US" dirty="0">
                <a:solidFill>
                  <a:schemeClr val="bg1"/>
                </a:solidFill>
              </a:rPr>
              <a:t>, </a:t>
            </a:r>
            <a:r>
              <a:rPr lang="en-US" dirty="0" err="1">
                <a:solidFill>
                  <a:schemeClr val="bg1"/>
                </a:solidFill>
              </a:rPr>
              <a:t>drveće</a:t>
            </a:r>
            <a:r>
              <a:rPr lang="en-US" dirty="0">
                <a:solidFill>
                  <a:schemeClr val="bg1"/>
                </a:solidFill>
              </a:rPr>
              <a:t>…</a:t>
            </a:r>
          </a:p>
          <a:p>
            <a:r>
              <a:rPr lang="en-US" dirty="0">
                <a:solidFill>
                  <a:schemeClr val="bg1"/>
                </a:solidFill>
              </a:rPr>
              <a:t>Pored toga </a:t>
            </a:r>
            <a:r>
              <a:rPr lang="en-US" dirty="0" err="1">
                <a:solidFill>
                  <a:schemeClr val="bg1"/>
                </a:solidFill>
              </a:rPr>
              <a:t>imamo</a:t>
            </a:r>
            <a:r>
              <a:rPr lang="en-US" dirty="0">
                <a:solidFill>
                  <a:schemeClr val="bg1"/>
                </a:solidFill>
              </a:rPr>
              <a:t> I </a:t>
            </a:r>
            <a:r>
              <a:rPr lang="en-US" dirty="0" err="1">
                <a:solidFill>
                  <a:schemeClr val="bg1"/>
                </a:solidFill>
              </a:rPr>
              <a:t>veštačke</a:t>
            </a:r>
            <a:r>
              <a:rPr lang="en-US" dirty="0">
                <a:solidFill>
                  <a:schemeClr val="bg1"/>
                </a:solidFill>
              </a:rPr>
              <a:t> </a:t>
            </a:r>
            <a:r>
              <a:rPr lang="en-US" dirty="0" err="1">
                <a:solidFill>
                  <a:schemeClr val="bg1"/>
                </a:solidFill>
              </a:rPr>
              <a:t>oscilacije</a:t>
            </a:r>
            <a:r>
              <a:rPr lang="en-US" dirty="0">
                <a:solidFill>
                  <a:schemeClr val="bg1"/>
                </a:solidFill>
              </a:rPr>
              <a:t>. </a:t>
            </a:r>
            <a:r>
              <a:rPr lang="en-US" dirty="0" err="1">
                <a:solidFill>
                  <a:schemeClr val="bg1"/>
                </a:solidFill>
              </a:rPr>
              <a:t>Svi</a:t>
            </a:r>
            <a:r>
              <a:rPr lang="en-US" dirty="0">
                <a:solidFill>
                  <a:schemeClr val="bg1"/>
                </a:solidFill>
              </a:rPr>
              <a:t> </a:t>
            </a:r>
            <a:r>
              <a:rPr lang="en-US" dirty="0" err="1">
                <a:solidFill>
                  <a:schemeClr val="bg1"/>
                </a:solidFill>
              </a:rPr>
              <a:t>motori</a:t>
            </a:r>
            <a:r>
              <a:rPr lang="en-US" dirty="0">
                <a:solidFill>
                  <a:schemeClr val="bg1"/>
                </a:solidFill>
              </a:rPr>
              <a:t> </a:t>
            </a:r>
            <a:r>
              <a:rPr lang="en-US" dirty="0" err="1">
                <a:solidFill>
                  <a:schemeClr val="bg1"/>
                </a:solidFill>
              </a:rPr>
              <a:t>osciluju</a:t>
            </a:r>
            <a:r>
              <a:rPr lang="en-US" dirty="0">
                <a:solidFill>
                  <a:schemeClr val="bg1"/>
                </a:solidFill>
              </a:rPr>
              <a:t>. </a:t>
            </a:r>
            <a:r>
              <a:rPr lang="en-US" dirty="0" err="1">
                <a:solidFill>
                  <a:schemeClr val="bg1"/>
                </a:solidFill>
              </a:rPr>
              <a:t>Svi</a:t>
            </a:r>
            <a:r>
              <a:rPr lang="en-US" dirty="0">
                <a:solidFill>
                  <a:schemeClr val="bg1"/>
                </a:solidFill>
              </a:rPr>
              <a:t> </a:t>
            </a:r>
            <a:r>
              <a:rPr lang="en-US" dirty="0" err="1">
                <a:solidFill>
                  <a:schemeClr val="bg1"/>
                </a:solidFill>
              </a:rPr>
              <a:t>električni</a:t>
            </a:r>
            <a:r>
              <a:rPr lang="en-US" dirty="0">
                <a:solidFill>
                  <a:schemeClr val="bg1"/>
                </a:solidFill>
              </a:rPr>
              <a:t> </a:t>
            </a:r>
            <a:r>
              <a:rPr lang="en-US" dirty="0" err="1">
                <a:solidFill>
                  <a:schemeClr val="bg1"/>
                </a:solidFill>
              </a:rPr>
              <a:t>uredjaji</a:t>
            </a:r>
            <a:r>
              <a:rPr lang="en-US" dirty="0">
                <a:solidFill>
                  <a:schemeClr val="bg1"/>
                </a:solidFill>
              </a:rPr>
              <a:t> </a:t>
            </a:r>
            <a:r>
              <a:rPr lang="en-US" dirty="0" err="1">
                <a:solidFill>
                  <a:schemeClr val="bg1"/>
                </a:solidFill>
              </a:rPr>
              <a:t>takodje</a:t>
            </a:r>
            <a:r>
              <a:rPr lang="en-US" dirty="0">
                <a:solidFill>
                  <a:schemeClr val="bg1"/>
                </a:solidFill>
              </a:rPr>
              <a:t>. </a:t>
            </a:r>
          </a:p>
          <a:p>
            <a:r>
              <a:rPr lang="en-US" dirty="0" err="1">
                <a:solidFill>
                  <a:schemeClr val="bg1"/>
                </a:solidFill>
              </a:rPr>
              <a:t>Postoje</a:t>
            </a:r>
            <a:r>
              <a:rPr lang="en-US" dirty="0">
                <a:solidFill>
                  <a:schemeClr val="bg1"/>
                </a:solidFill>
              </a:rPr>
              <a:t> I radio </a:t>
            </a:r>
            <a:r>
              <a:rPr lang="en-US" dirty="0" err="1">
                <a:solidFill>
                  <a:schemeClr val="bg1"/>
                </a:solidFill>
              </a:rPr>
              <a:t>talasi</a:t>
            </a:r>
            <a:r>
              <a:rPr lang="en-US" dirty="0">
                <a:solidFill>
                  <a:schemeClr val="bg1"/>
                </a:solidFill>
              </a:rPr>
              <a:t>, </a:t>
            </a:r>
            <a:r>
              <a:rPr lang="en-US" dirty="0" err="1">
                <a:solidFill>
                  <a:schemeClr val="bg1"/>
                </a:solidFill>
              </a:rPr>
              <a:t>laseri</a:t>
            </a:r>
            <a:r>
              <a:rPr lang="en-US" dirty="0">
                <a:solidFill>
                  <a:schemeClr val="bg1"/>
                </a:solidFill>
              </a:rPr>
              <a:t>…</a:t>
            </a:r>
          </a:p>
          <a:p>
            <a:endParaRPr lang="en-US" dirty="0"/>
          </a:p>
        </p:txBody>
      </p:sp>
    </p:spTree>
    <p:extLst>
      <p:ext uri="{BB962C8B-B14F-4D97-AF65-F5344CB8AC3E}">
        <p14:creationId xmlns:p14="http://schemas.microsoft.com/office/powerpoint/2010/main" val="324959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676400"/>
            <a:ext cx="6781800" cy="1323439"/>
          </a:xfrm>
          <a:prstGeom prst="rect">
            <a:avLst/>
          </a:prstGeom>
          <a:noFill/>
        </p:spPr>
        <p:txBody>
          <a:bodyPr wrap="square" rtlCol="0">
            <a:spAutoFit/>
          </a:bodyPr>
          <a:lstStyle/>
          <a:p>
            <a:pPr algn="ctr"/>
            <a:endParaRPr lang="sr-Latn-RS" sz="4000" dirty="0">
              <a:solidFill>
                <a:schemeClr val="bg1"/>
              </a:solidFill>
            </a:endParaRPr>
          </a:p>
          <a:p>
            <a:pPr algn="ctr"/>
            <a:r>
              <a:rPr lang="sr-Latn-RS" sz="4000" dirty="0">
                <a:solidFill>
                  <a:schemeClr val="bg1"/>
                </a:solidFill>
              </a:rPr>
              <a:t>HVALA NA PAŽNJI!</a:t>
            </a:r>
            <a:endParaRPr lang="en-US" sz="4000" dirty="0">
              <a:solidFill>
                <a:schemeClr val="bg1"/>
              </a:solidFill>
            </a:endParaRPr>
          </a:p>
        </p:txBody>
      </p:sp>
    </p:spTree>
    <p:extLst>
      <p:ext uri="{BB962C8B-B14F-4D97-AF65-F5344CB8AC3E}">
        <p14:creationId xmlns:p14="http://schemas.microsoft.com/office/powerpoint/2010/main" val="414807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533400" y="1600200"/>
            <a:ext cx="8839200" cy="4724400"/>
          </a:xfrm>
        </p:spPr>
        <p:txBody>
          <a:bodyPr/>
          <a:lstStyle/>
          <a:p>
            <a:pPr marL="0" indent="0">
              <a:lnSpc>
                <a:spcPct val="80000"/>
              </a:lnSpc>
              <a:buNone/>
              <a:defRPr/>
            </a:pPr>
            <a:endParaRPr lang="sr-Latn-RS" sz="2000" b="1" dirty="0"/>
          </a:p>
          <a:p>
            <a:pPr marL="0" indent="0">
              <a:lnSpc>
                <a:spcPct val="80000"/>
              </a:lnSpc>
              <a:buNone/>
              <a:defRPr/>
            </a:pPr>
            <a:endParaRPr lang="sr-Latn-RS" sz="2000" b="1" dirty="0"/>
          </a:p>
          <a:p>
            <a:pPr marL="0" indent="0">
              <a:lnSpc>
                <a:spcPct val="80000"/>
              </a:lnSpc>
              <a:buNone/>
              <a:defRPr/>
            </a:pPr>
            <a:r>
              <a:rPr lang="sr-Latn-RS" sz="2000" b="1" dirty="0"/>
              <a:t>Klatno je telo koje je okačeno o tačku vešanja i koje se slobodno ljulja.</a:t>
            </a:r>
          </a:p>
          <a:p>
            <a:pPr marL="0" indent="0">
              <a:lnSpc>
                <a:spcPct val="80000"/>
              </a:lnSpc>
              <a:buNone/>
              <a:defRPr/>
            </a:pPr>
            <a:r>
              <a:rPr lang="sr-Latn-RS" sz="2000" b="1" dirty="0"/>
              <a:t>Kada klatno koje miruje pomerimo iz ravnotežnog položaja, na njega deluje sila gravitacije koja postoji da telo ubrza u smeru ravnotežnog položaja. Zbog toga nastaju oscilacije i klatno počinje da se kreće napred-nazad.</a:t>
            </a:r>
          </a:p>
          <a:p>
            <a:pPr marL="0" indent="0">
              <a:lnSpc>
                <a:spcPct val="80000"/>
              </a:lnSpc>
              <a:buNone/>
              <a:defRPr/>
            </a:pPr>
            <a:endParaRPr lang="sr-Latn-RS" sz="2000" b="1" dirty="0"/>
          </a:p>
        </p:txBody>
      </p:sp>
      <p:sp>
        <p:nvSpPr>
          <p:cNvPr id="2" name="Rectangle 1"/>
          <p:cNvSpPr/>
          <p:nvPr/>
        </p:nvSpPr>
        <p:spPr>
          <a:xfrm>
            <a:off x="2286000" y="381000"/>
            <a:ext cx="3810000" cy="1077218"/>
          </a:xfrm>
          <a:prstGeom prst="rect">
            <a:avLst/>
          </a:prstGeom>
        </p:spPr>
        <p:txBody>
          <a:bodyPr wrap="square">
            <a:spAutoFit/>
          </a:bodyPr>
          <a:lstStyle/>
          <a:p>
            <a:pPr algn="ctr"/>
            <a:endParaRPr lang="sr-Latn-RS" sz="3200" b="1" dirty="0">
              <a:solidFill>
                <a:schemeClr val="bg1"/>
              </a:solidFill>
            </a:endParaRPr>
          </a:p>
          <a:p>
            <a:pPr algn="ctr"/>
            <a:r>
              <a:rPr lang="sr-Latn-RS" sz="3200" b="1" dirty="0">
                <a:solidFill>
                  <a:schemeClr val="bg1"/>
                </a:solidFill>
              </a:rPr>
              <a:t>ŠTA JE KLATNO?</a:t>
            </a:r>
            <a:endParaRPr lang="en-US" sz="32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sr-Latn-RS" b="1" dirty="0">
                <a:solidFill>
                  <a:schemeClr val="tx2"/>
                </a:solidFill>
              </a:rPr>
              <a:t>Vrste klatna</a:t>
            </a:r>
            <a:endParaRPr lang="en-US" b="1" dirty="0">
              <a:solidFill>
                <a:schemeClr val="tx2"/>
              </a:solidFill>
            </a:endParaRPr>
          </a:p>
        </p:txBody>
      </p:sp>
      <p:sp>
        <p:nvSpPr>
          <p:cNvPr id="5123" name="Rectangle 3"/>
          <p:cNvSpPr>
            <a:spLocks noGrp="1" noChangeArrowheads="1"/>
          </p:cNvSpPr>
          <p:nvPr>
            <p:ph type="body" idx="1"/>
          </p:nvPr>
        </p:nvSpPr>
        <p:spPr>
          <a:xfrm>
            <a:off x="2196166" y="870353"/>
            <a:ext cx="6566834" cy="5073247"/>
          </a:xfrm>
        </p:spPr>
        <p:txBody>
          <a:bodyPr/>
          <a:lstStyle/>
          <a:p>
            <a:pPr marL="0" indent="0">
              <a:buNone/>
            </a:pPr>
            <a:endParaRPr lang="sr-Latn-RS" sz="2000" dirty="0">
              <a:solidFill>
                <a:schemeClr val="tx2"/>
              </a:solidFill>
            </a:endParaRPr>
          </a:p>
          <a:p>
            <a:pPr marL="0" indent="0">
              <a:buNone/>
            </a:pPr>
            <a:endParaRPr lang="sr-Latn-RS" sz="2000" dirty="0">
              <a:solidFill>
                <a:schemeClr val="tx2"/>
              </a:solidFill>
            </a:endParaRPr>
          </a:p>
          <a:p>
            <a:pPr marL="0" indent="0">
              <a:buNone/>
            </a:pPr>
            <a:endParaRPr lang="sr-Latn-RS" sz="2000" dirty="0">
              <a:solidFill>
                <a:schemeClr val="tx2"/>
              </a:solidFill>
            </a:endParaRPr>
          </a:p>
          <a:p>
            <a:pPr>
              <a:buFont typeface="Arial" panose="020B0604020202020204" pitchFamily="34" charset="0"/>
              <a:buChar char="•"/>
            </a:pPr>
            <a:r>
              <a:rPr lang="sr-Latn-RS" sz="2000" dirty="0">
                <a:solidFill>
                  <a:schemeClr val="tx2"/>
                </a:solidFill>
              </a:rPr>
              <a:t>Matematičko klatno</a:t>
            </a:r>
          </a:p>
          <a:p>
            <a:pPr marL="0" indent="0">
              <a:buNone/>
            </a:pPr>
            <a:endParaRPr lang="sr-Latn-RS" sz="2000" dirty="0">
              <a:solidFill>
                <a:schemeClr val="tx2"/>
              </a:solidFill>
            </a:endParaRPr>
          </a:p>
          <a:p>
            <a:r>
              <a:rPr lang="sr-Latn-RS" sz="2000" dirty="0">
                <a:solidFill>
                  <a:schemeClr val="tx2"/>
                </a:solidFill>
              </a:rPr>
              <a:t>Fizicko klatno</a:t>
            </a:r>
          </a:p>
          <a:p>
            <a:pPr marL="0" indent="0">
              <a:buNone/>
            </a:pPr>
            <a:endParaRPr lang="sr-Latn-RS" sz="2000" dirty="0">
              <a:solidFill>
                <a:schemeClr val="tx2"/>
              </a:solidFill>
            </a:endParaRPr>
          </a:p>
          <a:p>
            <a:r>
              <a:rPr lang="sr-Latn-RS" sz="2000" dirty="0">
                <a:solidFill>
                  <a:schemeClr val="tx2"/>
                </a:solidFill>
              </a:rPr>
              <a:t>Fukoovo klatno</a:t>
            </a:r>
          </a:p>
          <a:p>
            <a:pPr marL="0" indent="0">
              <a:buNone/>
            </a:pPr>
            <a:endParaRPr lang="sr-Latn-RS" sz="2000" dirty="0">
              <a:solidFill>
                <a:schemeClr val="tx2"/>
              </a:solidFill>
            </a:endParaRPr>
          </a:p>
          <a:p>
            <a:r>
              <a:rPr lang="sr-Latn-RS" sz="2000" dirty="0">
                <a:solidFill>
                  <a:schemeClr val="tx2"/>
                </a:solidFill>
              </a:rPr>
              <a:t>Njutnovo klatno</a:t>
            </a:r>
          </a:p>
          <a:p>
            <a:pPr marL="0" indent="0">
              <a:buNone/>
            </a:pPr>
            <a:endParaRPr lang="sr-Latn-RS" sz="2000" dirty="0">
              <a:solidFill>
                <a:schemeClr val="tx2"/>
              </a:solidFill>
            </a:endParaRPr>
          </a:p>
        </p:txBody>
      </p:sp>
    </p:spTree>
    <p:extLst>
      <p:ext uri="{BB962C8B-B14F-4D97-AF65-F5344CB8AC3E}">
        <p14:creationId xmlns:p14="http://schemas.microsoft.com/office/powerpoint/2010/main" val="408815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sr-Latn-RS" b="1" dirty="0">
                <a:solidFill>
                  <a:schemeClr val="tx2"/>
                </a:solidFill>
              </a:rPr>
              <a:t>Matematičko klatno</a:t>
            </a:r>
            <a:endParaRPr lang="en-US" b="1" dirty="0">
              <a:solidFill>
                <a:schemeClr val="tx2"/>
              </a:solidFill>
            </a:endParaRPr>
          </a:p>
        </p:txBody>
      </p:sp>
      <p:sp>
        <p:nvSpPr>
          <p:cNvPr id="5123" name="Rectangle 3"/>
          <p:cNvSpPr>
            <a:spLocks noGrp="1" noChangeArrowheads="1"/>
          </p:cNvSpPr>
          <p:nvPr>
            <p:ph type="body" idx="1"/>
          </p:nvPr>
        </p:nvSpPr>
        <p:spPr>
          <a:xfrm>
            <a:off x="2196166" y="870353"/>
            <a:ext cx="6566834" cy="5073247"/>
          </a:xfrm>
        </p:spPr>
        <p:txBody>
          <a:bodyPr/>
          <a:lstStyle/>
          <a:p>
            <a:pPr marL="0" indent="0">
              <a:buNone/>
            </a:pPr>
            <a:endParaRPr lang="sr-Latn-RS" sz="2000" dirty="0">
              <a:solidFill>
                <a:schemeClr val="tx2"/>
              </a:solidFill>
            </a:endParaRPr>
          </a:p>
          <a:p>
            <a:pPr marL="0" indent="0">
              <a:buNone/>
            </a:pPr>
            <a:r>
              <a:rPr lang="sr-Latn-RS" sz="2000" dirty="0">
                <a:solidFill>
                  <a:schemeClr val="tx2"/>
                </a:solidFill>
              </a:rPr>
              <a:t>F</a:t>
            </a:r>
            <a:r>
              <a:rPr lang="en-US" sz="2000" dirty="0" err="1">
                <a:solidFill>
                  <a:schemeClr val="tx2"/>
                </a:solidFill>
              </a:rPr>
              <a:t>aktor</a:t>
            </a:r>
            <a:r>
              <a:rPr lang="sr-Latn-RS" sz="2000" dirty="0">
                <a:solidFill>
                  <a:schemeClr val="tx2"/>
                </a:solidFill>
              </a:rPr>
              <a:t>i</a:t>
            </a:r>
            <a:r>
              <a:rPr lang="en-US" sz="2000" dirty="0">
                <a:solidFill>
                  <a:schemeClr val="tx2"/>
                </a:solidFill>
              </a:rPr>
              <a:t> </a:t>
            </a:r>
            <a:r>
              <a:rPr lang="en-US" sz="2000" dirty="0" err="1">
                <a:solidFill>
                  <a:schemeClr val="tx2"/>
                </a:solidFill>
              </a:rPr>
              <a:t>koji</a:t>
            </a:r>
            <a:r>
              <a:rPr lang="en-US" sz="2000" dirty="0">
                <a:solidFill>
                  <a:schemeClr val="tx2"/>
                </a:solidFill>
              </a:rPr>
              <a:t> </a:t>
            </a:r>
            <a:r>
              <a:rPr lang="en-US" sz="2000" dirty="0" err="1">
                <a:solidFill>
                  <a:schemeClr val="tx2"/>
                </a:solidFill>
              </a:rPr>
              <a:t>utiču</a:t>
            </a:r>
            <a:r>
              <a:rPr lang="en-US" sz="2000" dirty="0">
                <a:solidFill>
                  <a:schemeClr val="tx2"/>
                </a:solidFill>
              </a:rPr>
              <a:t> </a:t>
            </a:r>
            <a:r>
              <a:rPr lang="en-US" sz="2000" dirty="0" err="1">
                <a:solidFill>
                  <a:schemeClr val="tx2"/>
                </a:solidFill>
              </a:rPr>
              <a:t>na</a:t>
            </a:r>
            <a:r>
              <a:rPr lang="en-US" sz="2000" dirty="0">
                <a:solidFill>
                  <a:schemeClr val="tx2"/>
                </a:solidFill>
              </a:rPr>
              <a:t> </a:t>
            </a:r>
            <a:r>
              <a:rPr lang="en-US" sz="2000" dirty="0" err="1">
                <a:solidFill>
                  <a:schemeClr val="tx2"/>
                </a:solidFill>
              </a:rPr>
              <a:t>njegovu</a:t>
            </a:r>
            <a:r>
              <a:rPr lang="en-US" sz="2000" dirty="0">
                <a:solidFill>
                  <a:schemeClr val="tx2"/>
                </a:solidFill>
              </a:rPr>
              <a:t>                                        </a:t>
            </a:r>
            <a:r>
              <a:rPr lang="en-US" sz="2000" dirty="0" err="1">
                <a:solidFill>
                  <a:schemeClr val="tx2"/>
                </a:solidFill>
              </a:rPr>
              <a:t>frekvenciju</a:t>
            </a:r>
            <a:r>
              <a:rPr lang="en-US" sz="2000" dirty="0">
                <a:solidFill>
                  <a:schemeClr val="tx2"/>
                </a:solidFill>
              </a:rPr>
              <a:t>:</a:t>
            </a:r>
            <a:endParaRPr lang="sr-Latn-RS" sz="2000" dirty="0">
              <a:solidFill>
                <a:schemeClr val="tx2"/>
              </a:solidFill>
            </a:endParaRPr>
          </a:p>
          <a:p>
            <a:pPr marL="0" indent="0">
              <a:buNone/>
            </a:pPr>
            <a:endParaRPr lang="sr-Latn-RS" sz="2000" dirty="0">
              <a:solidFill>
                <a:schemeClr val="tx2"/>
              </a:solidFill>
            </a:endParaRPr>
          </a:p>
          <a:p>
            <a:pPr>
              <a:buFont typeface="Arial" panose="020B0604020202020204" pitchFamily="34" charset="0"/>
              <a:buChar char="•"/>
            </a:pPr>
            <a:r>
              <a:rPr lang="en-US" sz="2000" dirty="0" err="1">
                <a:solidFill>
                  <a:schemeClr val="tx2"/>
                </a:solidFill>
              </a:rPr>
              <a:t>Dužina</a:t>
            </a:r>
            <a:r>
              <a:rPr lang="en-US" sz="2000" dirty="0">
                <a:solidFill>
                  <a:schemeClr val="tx2"/>
                </a:solidFill>
              </a:rPr>
              <a:t> </a:t>
            </a:r>
            <a:r>
              <a:rPr lang="sr-Latn-RS" sz="2000" dirty="0">
                <a:solidFill>
                  <a:schemeClr val="tx2"/>
                </a:solidFill>
              </a:rPr>
              <a:t>žice ili strune - </a:t>
            </a:r>
            <a:r>
              <a:rPr lang="en-US" sz="2000" dirty="0" err="1">
                <a:solidFill>
                  <a:schemeClr val="tx2"/>
                </a:solidFill>
              </a:rPr>
              <a:t>Frekvencija</a:t>
            </a:r>
            <a:r>
              <a:rPr lang="en-US" sz="2000" dirty="0">
                <a:solidFill>
                  <a:schemeClr val="tx2"/>
                </a:solidFill>
              </a:rPr>
              <a:t> </a:t>
            </a:r>
            <a:r>
              <a:rPr lang="en-US" sz="2000" dirty="0" err="1">
                <a:solidFill>
                  <a:schemeClr val="tx2"/>
                </a:solidFill>
              </a:rPr>
              <a:t>klatna</a:t>
            </a:r>
            <a:r>
              <a:rPr lang="en-US" sz="2000" dirty="0">
                <a:solidFill>
                  <a:schemeClr val="tx2"/>
                </a:solidFill>
              </a:rPr>
              <a:t>                   </a:t>
            </a:r>
            <a:r>
              <a:rPr lang="en-US" sz="2000" dirty="0" err="1">
                <a:solidFill>
                  <a:schemeClr val="tx2"/>
                </a:solidFill>
              </a:rPr>
              <a:t>zavisi</a:t>
            </a:r>
            <a:r>
              <a:rPr lang="en-US" sz="2000" dirty="0">
                <a:solidFill>
                  <a:schemeClr val="tx2"/>
                </a:solidFill>
              </a:rPr>
              <a:t> od </a:t>
            </a:r>
            <a:r>
              <a:rPr lang="en-US" sz="2000" dirty="0" err="1">
                <a:solidFill>
                  <a:schemeClr val="tx2"/>
                </a:solidFill>
              </a:rPr>
              <a:t>dužine</a:t>
            </a:r>
            <a:r>
              <a:rPr lang="en-US" sz="2000" dirty="0">
                <a:solidFill>
                  <a:schemeClr val="tx2"/>
                </a:solidFill>
              </a:rPr>
              <a:t> </a:t>
            </a:r>
            <a:r>
              <a:rPr lang="en-US" sz="2000" dirty="0" err="1">
                <a:solidFill>
                  <a:schemeClr val="tx2"/>
                </a:solidFill>
              </a:rPr>
              <a:t>strune</a:t>
            </a:r>
            <a:r>
              <a:rPr lang="en-US" sz="2000" dirty="0">
                <a:solidFill>
                  <a:schemeClr val="tx2"/>
                </a:solidFill>
              </a:rPr>
              <a:t>. </a:t>
            </a:r>
            <a:r>
              <a:rPr lang="en-US" sz="2000" dirty="0" err="1">
                <a:solidFill>
                  <a:schemeClr val="tx2"/>
                </a:solidFill>
              </a:rPr>
              <a:t>Što</a:t>
            </a:r>
            <a:r>
              <a:rPr lang="en-US" sz="2000" dirty="0">
                <a:solidFill>
                  <a:schemeClr val="tx2"/>
                </a:solidFill>
              </a:rPr>
              <a:t> je </a:t>
            </a:r>
            <a:r>
              <a:rPr lang="en-US" sz="2000" dirty="0" err="1">
                <a:solidFill>
                  <a:schemeClr val="tx2"/>
                </a:solidFill>
              </a:rPr>
              <a:t>žica</a:t>
            </a:r>
            <a:r>
              <a:rPr lang="en-US" sz="2000" dirty="0">
                <a:solidFill>
                  <a:schemeClr val="tx2"/>
                </a:solidFill>
              </a:rPr>
              <a:t> </a:t>
            </a:r>
            <a:r>
              <a:rPr lang="en-US" sz="2000" dirty="0" err="1">
                <a:solidFill>
                  <a:schemeClr val="tx2"/>
                </a:solidFill>
              </a:rPr>
              <a:t>kraća</a:t>
            </a:r>
            <a:r>
              <a:rPr lang="en-US" sz="2000" dirty="0">
                <a:solidFill>
                  <a:schemeClr val="tx2"/>
                </a:solidFill>
              </a:rPr>
              <a:t>, to je </a:t>
            </a:r>
          </a:p>
          <a:p>
            <a:pPr marL="0" indent="0">
              <a:buNone/>
            </a:pPr>
            <a:r>
              <a:rPr lang="en-US" sz="2000" dirty="0">
                <a:solidFill>
                  <a:schemeClr val="tx2"/>
                </a:solidFill>
              </a:rPr>
              <a:t>     </a:t>
            </a:r>
            <a:r>
              <a:rPr lang="en-US" sz="2000" dirty="0" err="1">
                <a:solidFill>
                  <a:schemeClr val="tx2"/>
                </a:solidFill>
              </a:rPr>
              <a:t>frekvencij</a:t>
            </a:r>
            <a:r>
              <a:rPr lang="sr-Latn-RS" sz="2000" dirty="0">
                <a:solidFill>
                  <a:schemeClr val="tx2"/>
                </a:solidFill>
              </a:rPr>
              <a:t>a </a:t>
            </a:r>
            <a:r>
              <a:rPr lang="en-US" sz="2000" dirty="0" err="1">
                <a:solidFill>
                  <a:schemeClr val="tx2"/>
                </a:solidFill>
              </a:rPr>
              <a:t>veća</a:t>
            </a:r>
            <a:r>
              <a:rPr lang="en-US" sz="2000" dirty="0">
                <a:solidFill>
                  <a:schemeClr val="tx2"/>
                </a:solidFill>
              </a:rPr>
              <a:t>.</a:t>
            </a:r>
            <a:endParaRPr lang="sr-Latn-RS" sz="2000" dirty="0">
              <a:solidFill>
                <a:schemeClr val="tx2"/>
              </a:solidFill>
            </a:endParaRPr>
          </a:p>
          <a:p>
            <a:pPr marL="0" indent="0">
              <a:buNone/>
            </a:pPr>
            <a:endParaRPr lang="sr-Latn-RS" sz="2000" dirty="0">
              <a:solidFill>
                <a:schemeClr val="tx2"/>
              </a:solidFill>
            </a:endParaRPr>
          </a:p>
          <a:p>
            <a:pPr>
              <a:buFont typeface="Arial" panose="020B0604020202020204" pitchFamily="34" charset="0"/>
              <a:buChar char="•"/>
            </a:pPr>
            <a:r>
              <a:rPr lang="en-US" sz="2000" dirty="0" err="1">
                <a:solidFill>
                  <a:schemeClr val="tx2"/>
                </a:solidFill>
              </a:rPr>
              <a:t>Frekvencija</a:t>
            </a:r>
            <a:r>
              <a:rPr lang="en-US" sz="2000" dirty="0">
                <a:solidFill>
                  <a:schemeClr val="tx2"/>
                </a:solidFill>
              </a:rPr>
              <a:t> je </a:t>
            </a:r>
            <a:r>
              <a:rPr lang="en-US" sz="2000" dirty="0" err="1">
                <a:solidFill>
                  <a:schemeClr val="tx2"/>
                </a:solidFill>
              </a:rPr>
              <a:t>nezavisna</a:t>
            </a:r>
            <a:r>
              <a:rPr lang="en-US" sz="2000" dirty="0">
                <a:solidFill>
                  <a:schemeClr val="tx2"/>
                </a:solidFill>
              </a:rPr>
              <a:t> od amplitude pod </a:t>
            </a:r>
            <a:r>
              <a:rPr lang="en-US" sz="2000" dirty="0" err="1">
                <a:solidFill>
                  <a:schemeClr val="tx2"/>
                </a:solidFill>
              </a:rPr>
              <a:t>uslovom</a:t>
            </a:r>
            <a:r>
              <a:rPr lang="en-US" sz="2000" dirty="0">
                <a:solidFill>
                  <a:schemeClr val="tx2"/>
                </a:solidFill>
              </a:rPr>
              <a:t> da </a:t>
            </a:r>
            <a:r>
              <a:rPr lang="en-US" sz="2000" dirty="0" err="1">
                <a:solidFill>
                  <a:schemeClr val="tx2"/>
                </a:solidFill>
              </a:rPr>
              <a:t>početni</a:t>
            </a:r>
            <a:r>
              <a:rPr lang="en-US" sz="2000" dirty="0">
                <a:solidFill>
                  <a:schemeClr val="tx2"/>
                </a:solidFill>
              </a:rPr>
              <a:t> </a:t>
            </a:r>
            <a:r>
              <a:rPr lang="en-US" sz="2000" dirty="0" err="1">
                <a:solidFill>
                  <a:schemeClr val="tx2"/>
                </a:solidFill>
              </a:rPr>
              <a:t>ugao</a:t>
            </a:r>
            <a:r>
              <a:rPr lang="en-US" sz="2000" dirty="0">
                <a:solidFill>
                  <a:schemeClr val="tx2"/>
                </a:solidFill>
              </a:rPr>
              <a:t> </a:t>
            </a:r>
            <a:r>
              <a:rPr lang="en-US" sz="2000" dirty="0" err="1">
                <a:solidFill>
                  <a:schemeClr val="tx2"/>
                </a:solidFill>
              </a:rPr>
              <a:t>nije</a:t>
            </a:r>
            <a:r>
              <a:rPr lang="en-US" sz="2000" dirty="0">
                <a:solidFill>
                  <a:schemeClr val="tx2"/>
                </a:solidFill>
              </a:rPr>
              <a:t> </a:t>
            </a:r>
            <a:r>
              <a:rPr lang="en-US" sz="2000" dirty="0" err="1">
                <a:solidFill>
                  <a:schemeClr val="tx2"/>
                </a:solidFill>
              </a:rPr>
              <a:t>veliki</a:t>
            </a:r>
            <a:r>
              <a:rPr lang="en-US" sz="2000" dirty="0">
                <a:solidFill>
                  <a:schemeClr val="tx2"/>
                </a:solidFill>
              </a:rPr>
              <a:t>.</a:t>
            </a:r>
            <a:endParaRPr lang="sr-Latn-RS" sz="2000" dirty="0">
              <a:solidFill>
                <a:schemeClr val="tx2"/>
              </a:solidFill>
            </a:endParaRPr>
          </a:p>
          <a:p>
            <a:pPr marL="0" indent="0">
              <a:buNone/>
            </a:pPr>
            <a:endParaRPr lang="sr-Latn-RS" sz="2000" dirty="0">
              <a:solidFill>
                <a:schemeClr val="tx2"/>
              </a:solidFill>
            </a:endParaRPr>
          </a:p>
          <a:p>
            <a:pPr>
              <a:buFont typeface="Arial" panose="020B0604020202020204" pitchFamily="34" charset="0"/>
              <a:buChar char="•"/>
            </a:pPr>
            <a:r>
              <a:rPr lang="en-US" sz="2000" dirty="0" err="1">
                <a:solidFill>
                  <a:schemeClr val="tx2"/>
                </a:solidFill>
              </a:rPr>
              <a:t>Frekvencija</a:t>
            </a:r>
            <a:r>
              <a:rPr lang="en-US" sz="2000" dirty="0">
                <a:solidFill>
                  <a:schemeClr val="tx2"/>
                </a:solidFill>
              </a:rPr>
              <a:t> je </a:t>
            </a:r>
            <a:r>
              <a:rPr lang="en-US" sz="2000" dirty="0" err="1">
                <a:solidFill>
                  <a:schemeClr val="tx2"/>
                </a:solidFill>
              </a:rPr>
              <a:t>nezavisna</a:t>
            </a:r>
            <a:r>
              <a:rPr lang="en-US" sz="2000" dirty="0">
                <a:solidFill>
                  <a:schemeClr val="tx2"/>
                </a:solidFill>
              </a:rPr>
              <a:t> od </a:t>
            </a:r>
            <a:r>
              <a:rPr lang="en-US" sz="2000" dirty="0" err="1">
                <a:solidFill>
                  <a:schemeClr val="tx2"/>
                </a:solidFill>
              </a:rPr>
              <a:t>mase</a:t>
            </a:r>
            <a:r>
              <a:rPr lang="en-US" sz="2000" dirty="0">
                <a:solidFill>
                  <a:schemeClr val="tx2"/>
                </a:solidFill>
              </a:rPr>
              <a:t> </a:t>
            </a:r>
            <a:r>
              <a:rPr lang="sr-Latn-RS" sz="2000" dirty="0">
                <a:solidFill>
                  <a:schemeClr val="tx2"/>
                </a:solidFill>
              </a:rPr>
              <a:t>kuglice</a:t>
            </a:r>
            <a:r>
              <a:rPr lang="en-US" sz="2000" dirty="0">
                <a:solidFill>
                  <a:schemeClr val="tx2"/>
                </a:solidFill>
              </a:rPr>
              <a:t>. </a:t>
            </a:r>
            <a:r>
              <a:rPr lang="en-US" sz="2000" dirty="0" err="1">
                <a:solidFill>
                  <a:schemeClr val="tx2"/>
                </a:solidFill>
              </a:rPr>
              <a:t>Pošto</a:t>
            </a:r>
            <a:r>
              <a:rPr lang="en-US" sz="2000" dirty="0">
                <a:solidFill>
                  <a:schemeClr val="tx2"/>
                </a:solidFill>
              </a:rPr>
              <a:t> je </a:t>
            </a:r>
            <a:r>
              <a:rPr lang="en-US" sz="2000" dirty="0" err="1">
                <a:solidFill>
                  <a:schemeClr val="tx2"/>
                </a:solidFill>
              </a:rPr>
              <a:t>ubrzanje</a:t>
            </a:r>
            <a:r>
              <a:rPr lang="en-US" sz="2000" dirty="0">
                <a:solidFill>
                  <a:schemeClr val="tx2"/>
                </a:solidFill>
              </a:rPr>
              <a:t> </a:t>
            </a:r>
            <a:r>
              <a:rPr lang="en-US" sz="2000" dirty="0" err="1">
                <a:solidFill>
                  <a:schemeClr val="tx2"/>
                </a:solidFill>
              </a:rPr>
              <a:t>gravitacije</a:t>
            </a:r>
            <a:r>
              <a:rPr lang="en-US" sz="2000" dirty="0">
                <a:solidFill>
                  <a:schemeClr val="tx2"/>
                </a:solidFill>
              </a:rPr>
              <a:t> </a:t>
            </a:r>
            <a:r>
              <a:rPr lang="en-US" sz="2000" dirty="0" err="1">
                <a:solidFill>
                  <a:schemeClr val="tx2"/>
                </a:solidFill>
              </a:rPr>
              <a:t>padajućeg</a:t>
            </a:r>
            <a:r>
              <a:rPr lang="en-US" sz="2000" dirty="0">
                <a:solidFill>
                  <a:schemeClr val="tx2"/>
                </a:solidFill>
              </a:rPr>
              <a:t> </a:t>
            </a:r>
            <a:r>
              <a:rPr lang="en-US" sz="2000" dirty="0" err="1">
                <a:solidFill>
                  <a:schemeClr val="tx2"/>
                </a:solidFill>
              </a:rPr>
              <a:t>objekta</a:t>
            </a:r>
            <a:r>
              <a:rPr lang="en-US" sz="2000" dirty="0">
                <a:solidFill>
                  <a:schemeClr val="tx2"/>
                </a:solidFill>
              </a:rPr>
              <a:t> </a:t>
            </a:r>
            <a:r>
              <a:rPr lang="en-US" sz="2000" dirty="0" err="1">
                <a:solidFill>
                  <a:schemeClr val="tx2"/>
                </a:solidFill>
              </a:rPr>
              <a:t>nezavisno</a:t>
            </a:r>
            <a:r>
              <a:rPr lang="en-US" sz="2000" dirty="0">
                <a:solidFill>
                  <a:schemeClr val="tx2"/>
                </a:solidFill>
              </a:rPr>
              <a:t> od </a:t>
            </a:r>
            <a:r>
              <a:rPr lang="en-US" sz="2000" dirty="0" err="1">
                <a:solidFill>
                  <a:schemeClr val="tx2"/>
                </a:solidFill>
              </a:rPr>
              <a:t>mase</a:t>
            </a:r>
            <a:r>
              <a:rPr lang="en-US" sz="2000" dirty="0">
                <a:solidFill>
                  <a:schemeClr val="tx2"/>
                </a:solidFill>
              </a:rPr>
              <a:t> </a:t>
            </a:r>
            <a:r>
              <a:rPr lang="en-US" sz="2000" dirty="0" err="1">
                <a:solidFill>
                  <a:schemeClr val="tx2"/>
                </a:solidFill>
              </a:rPr>
              <a:t>objekta</a:t>
            </a:r>
            <a:r>
              <a:rPr lang="en-US" sz="2000" dirty="0">
                <a:solidFill>
                  <a:schemeClr val="tx2"/>
                </a:solidFill>
              </a:rPr>
              <a:t>, </a:t>
            </a:r>
            <a:r>
              <a:rPr lang="en-US" sz="2000" dirty="0" err="1">
                <a:solidFill>
                  <a:schemeClr val="tx2"/>
                </a:solidFill>
              </a:rPr>
              <a:t>klatno</a:t>
            </a:r>
            <a:r>
              <a:rPr lang="en-US" sz="2000" dirty="0">
                <a:solidFill>
                  <a:schemeClr val="tx2"/>
                </a:solidFill>
              </a:rPr>
              <a:t> </a:t>
            </a:r>
            <a:r>
              <a:rPr lang="en-US" sz="2000" dirty="0" err="1">
                <a:solidFill>
                  <a:schemeClr val="tx2"/>
                </a:solidFill>
              </a:rPr>
              <a:t>sa</a:t>
            </a:r>
            <a:r>
              <a:rPr lang="en-US" sz="2000" dirty="0">
                <a:solidFill>
                  <a:schemeClr val="tx2"/>
                </a:solidFill>
              </a:rPr>
              <a:t> </a:t>
            </a:r>
            <a:r>
              <a:rPr lang="sr-Latn-RS" sz="2000" dirty="0">
                <a:solidFill>
                  <a:schemeClr val="tx2"/>
                </a:solidFill>
              </a:rPr>
              <a:t>većim</a:t>
            </a:r>
            <a:r>
              <a:rPr lang="en-US" sz="2000" dirty="0">
                <a:solidFill>
                  <a:schemeClr val="tx2"/>
                </a:solidFill>
              </a:rPr>
              <a:t> </a:t>
            </a:r>
            <a:r>
              <a:rPr lang="en-US" sz="2000" dirty="0" err="1">
                <a:solidFill>
                  <a:schemeClr val="tx2"/>
                </a:solidFill>
              </a:rPr>
              <a:t>zamahom</a:t>
            </a:r>
            <a:r>
              <a:rPr lang="en-US" sz="2000" dirty="0">
                <a:solidFill>
                  <a:schemeClr val="tx2"/>
                </a:solidFill>
              </a:rPr>
              <a:t> </a:t>
            </a:r>
            <a:r>
              <a:rPr lang="en-US" sz="2000" dirty="0" err="1">
                <a:solidFill>
                  <a:schemeClr val="tx2"/>
                </a:solidFill>
              </a:rPr>
              <a:t>će</a:t>
            </a:r>
            <a:r>
              <a:rPr lang="en-US" sz="2000" dirty="0">
                <a:solidFill>
                  <a:schemeClr val="tx2"/>
                </a:solidFill>
              </a:rPr>
              <a:t> se </a:t>
            </a:r>
            <a:r>
              <a:rPr lang="en-US" sz="2000" dirty="0" err="1">
                <a:solidFill>
                  <a:schemeClr val="tx2"/>
                </a:solidFill>
              </a:rPr>
              <a:t>ljuljati</a:t>
            </a:r>
            <a:r>
              <a:rPr lang="en-US" sz="2000" dirty="0">
                <a:solidFill>
                  <a:schemeClr val="tx2"/>
                </a:solidFill>
              </a:rPr>
              <a:t> </a:t>
            </a:r>
            <a:r>
              <a:rPr lang="en-US" sz="2000" dirty="0" err="1">
                <a:solidFill>
                  <a:schemeClr val="tx2"/>
                </a:solidFill>
              </a:rPr>
              <a:t>istom</a:t>
            </a:r>
            <a:r>
              <a:rPr lang="en-US" sz="2000" dirty="0">
                <a:solidFill>
                  <a:schemeClr val="tx2"/>
                </a:solidFill>
              </a:rPr>
              <a:t> </a:t>
            </a:r>
            <a:r>
              <a:rPr lang="en-US" sz="2000" dirty="0" err="1">
                <a:solidFill>
                  <a:schemeClr val="tx2"/>
                </a:solidFill>
              </a:rPr>
              <a:t>brzinom</a:t>
            </a:r>
            <a:r>
              <a:rPr lang="en-US" sz="2000" dirty="0">
                <a:solidFill>
                  <a:schemeClr val="tx2"/>
                </a:solidFill>
              </a:rPr>
              <a:t> </a:t>
            </a:r>
            <a:r>
              <a:rPr lang="en-US" sz="2000" dirty="0" err="1">
                <a:solidFill>
                  <a:schemeClr val="tx2"/>
                </a:solidFill>
              </a:rPr>
              <a:t>kao</a:t>
            </a:r>
            <a:r>
              <a:rPr lang="en-US" sz="2000" dirty="0">
                <a:solidFill>
                  <a:schemeClr val="tx2"/>
                </a:solidFill>
              </a:rPr>
              <a:t> </a:t>
            </a:r>
            <a:r>
              <a:rPr lang="en-US" sz="2000" dirty="0" err="1">
                <a:solidFill>
                  <a:schemeClr val="tx2"/>
                </a:solidFill>
              </a:rPr>
              <a:t>i</a:t>
            </a:r>
            <a:r>
              <a:rPr lang="en-US" sz="2000" dirty="0">
                <a:solidFill>
                  <a:schemeClr val="tx2"/>
                </a:solidFill>
              </a:rPr>
              <a:t> </a:t>
            </a:r>
            <a:r>
              <a:rPr lang="en-US" sz="2000" dirty="0" err="1">
                <a:solidFill>
                  <a:schemeClr val="tx2"/>
                </a:solidFill>
              </a:rPr>
              <a:t>klatno</a:t>
            </a:r>
            <a:r>
              <a:rPr lang="en-US" sz="2000" dirty="0">
                <a:solidFill>
                  <a:schemeClr val="tx2"/>
                </a:solidFill>
              </a:rPr>
              <a:t> </a:t>
            </a:r>
            <a:r>
              <a:rPr lang="en-US" sz="2000" dirty="0" err="1">
                <a:solidFill>
                  <a:schemeClr val="tx2"/>
                </a:solidFill>
              </a:rPr>
              <a:t>sa</a:t>
            </a:r>
            <a:r>
              <a:rPr lang="en-US" sz="2000" dirty="0">
                <a:solidFill>
                  <a:schemeClr val="tx2"/>
                </a:solidFill>
              </a:rPr>
              <a:t> </a:t>
            </a:r>
            <a:r>
              <a:rPr lang="sr-Latn-RS" sz="2000" dirty="0">
                <a:solidFill>
                  <a:schemeClr val="tx2"/>
                </a:solidFill>
              </a:rPr>
              <a:t>manjim</a:t>
            </a:r>
            <a:r>
              <a:rPr lang="en-US" sz="2000" dirty="0">
                <a:solidFill>
                  <a:schemeClr val="tx2"/>
                </a:solidFill>
              </a:rPr>
              <a:t>.</a:t>
            </a:r>
          </a:p>
        </p:txBody>
      </p:sp>
      <p:pic>
        <p:nvPicPr>
          <p:cNvPr id="5" name="73lA">
            <a:hlinkClick r:id="" action="ppaction://media"/>
            <a:extLst>
              <a:ext uri="{FF2B5EF4-FFF2-40B4-BE49-F238E27FC236}">
                <a16:creationId xmlns:a16="http://schemas.microsoft.com/office/drawing/2014/main" id="{80347C1E-9936-41B5-B59E-FB9B74D4860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76607" y="495767"/>
            <a:ext cx="2921000" cy="1803400"/>
          </a:xfrm>
          <a:prstGeom prst="rect">
            <a:avLst/>
          </a:prstGeom>
        </p:spPr>
      </p:pic>
    </p:spTree>
    <p:extLst>
      <p:ext uri="{BB962C8B-B14F-4D97-AF65-F5344CB8AC3E}">
        <p14:creationId xmlns:p14="http://schemas.microsoft.com/office/powerpoint/2010/main" val="39146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908175" y="381000"/>
            <a:ext cx="7056438" cy="5832475"/>
          </a:xfrm>
        </p:spPr>
        <p:txBody>
          <a:bodyPr/>
          <a:lstStyle/>
          <a:p>
            <a:pPr marL="0" indent="0">
              <a:buNone/>
            </a:pPr>
            <a:endParaRPr lang="sr-Latn-RS" sz="2000" dirty="0">
              <a:solidFill>
                <a:schemeClr val="tx2"/>
              </a:solidFill>
            </a:endParaRPr>
          </a:p>
          <a:p>
            <a:pPr marL="0" indent="0">
              <a:buNone/>
            </a:pPr>
            <a:r>
              <a:rPr lang="en-US" sz="2000" dirty="0">
                <a:solidFill>
                  <a:schemeClr val="tx2"/>
                </a:solidFill>
              </a:rPr>
              <a:t>Period (T) – </a:t>
            </a:r>
            <a:r>
              <a:rPr lang="en-US" sz="2000" dirty="0" err="1">
                <a:solidFill>
                  <a:schemeClr val="tx2"/>
                </a:solidFill>
              </a:rPr>
              <a:t>vreme</a:t>
            </a:r>
            <a:r>
              <a:rPr lang="en-US" sz="2000" dirty="0">
                <a:solidFill>
                  <a:schemeClr val="tx2"/>
                </a:solidFill>
              </a:rPr>
              <a:t> </a:t>
            </a:r>
            <a:r>
              <a:rPr lang="en-US" sz="2000" dirty="0" err="1">
                <a:solidFill>
                  <a:schemeClr val="tx2"/>
                </a:solidFill>
              </a:rPr>
              <a:t>potrebno</a:t>
            </a:r>
            <a:r>
              <a:rPr lang="en-US" sz="2000" dirty="0">
                <a:solidFill>
                  <a:schemeClr val="tx2"/>
                </a:solidFill>
              </a:rPr>
              <a:t> da </a:t>
            </a:r>
            <a:r>
              <a:rPr lang="en-US" sz="2000" dirty="0" err="1">
                <a:solidFill>
                  <a:schemeClr val="tx2"/>
                </a:solidFill>
              </a:rPr>
              <a:t>objekat</a:t>
            </a:r>
            <a:r>
              <a:rPr lang="en-US" sz="2000" dirty="0">
                <a:solidFill>
                  <a:schemeClr val="tx2"/>
                </a:solidFill>
              </a:rPr>
              <a:t> </a:t>
            </a:r>
            <a:r>
              <a:rPr lang="en-US" sz="2000" dirty="0" err="1">
                <a:solidFill>
                  <a:schemeClr val="tx2"/>
                </a:solidFill>
              </a:rPr>
              <a:t>ponovi</a:t>
            </a:r>
            <a:r>
              <a:rPr lang="en-US" sz="2000" dirty="0">
                <a:solidFill>
                  <a:schemeClr val="tx2"/>
                </a:solidFill>
              </a:rPr>
              <a:t> </a:t>
            </a:r>
            <a:r>
              <a:rPr lang="en-US" sz="2000" dirty="0" err="1">
                <a:solidFill>
                  <a:schemeClr val="tx2"/>
                </a:solidFill>
              </a:rPr>
              <a:t>jedan</a:t>
            </a:r>
            <a:r>
              <a:rPr lang="en-US" sz="2000" dirty="0">
                <a:solidFill>
                  <a:schemeClr val="tx2"/>
                </a:solidFill>
              </a:rPr>
              <a:t> </a:t>
            </a:r>
            <a:r>
              <a:rPr lang="en-US" sz="2000" dirty="0" err="1">
                <a:solidFill>
                  <a:schemeClr val="tx2"/>
                </a:solidFill>
              </a:rPr>
              <a:t>kompletan</a:t>
            </a:r>
            <a:r>
              <a:rPr lang="en-US" sz="2000" dirty="0">
                <a:solidFill>
                  <a:schemeClr val="tx2"/>
                </a:solidFill>
              </a:rPr>
              <a:t> </a:t>
            </a:r>
            <a:r>
              <a:rPr lang="en-US" sz="2000" dirty="0" err="1">
                <a:solidFill>
                  <a:schemeClr val="tx2"/>
                </a:solidFill>
              </a:rPr>
              <a:t>ciklus</a:t>
            </a:r>
            <a:r>
              <a:rPr lang="en-US" sz="2000" dirty="0">
                <a:solidFill>
                  <a:schemeClr val="tx2"/>
                </a:solidFill>
              </a:rPr>
              <a:t> </a:t>
            </a:r>
            <a:r>
              <a:rPr lang="en-US" sz="2000" dirty="0" err="1">
                <a:solidFill>
                  <a:schemeClr val="tx2"/>
                </a:solidFill>
              </a:rPr>
              <a:t>kretanja</a:t>
            </a:r>
            <a:r>
              <a:rPr lang="en-US" sz="2000" dirty="0">
                <a:solidFill>
                  <a:schemeClr val="tx2"/>
                </a:solidFill>
              </a:rPr>
              <a:t> </a:t>
            </a:r>
            <a:r>
              <a:rPr lang="sr-Latn-RS" sz="2000" dirty="0">
                <a:solidFill>
                  <a:schemeClr val="tx2"/>
                </a:solidFill>
              </a:rPr>
              <a:t>ili oscilacija.</a:t>
            </a:r>
          </a:p>
          <a:p>
            <a:pPr marL="0" indent="0">
              <a:buNone/>
            </a:pPr>
            <a:endParaRPr lang="sr-Latn-RS" sz="2000" dirty="0">
              <a:solidFill>
                <a:schemeClr val="tx2"/>
              </a:solidFill>
            </a:endParaRPr>
          </a:p>
          <a:p>
            <a:pPr marL="0" indent="0">
              <a:buNone/>
            </a:pPr>
            <a:r>
              <a:rPr lang="sr-Latn-RS" sz="2000" dirty="0">
                <a:solidFill>
                  <a:schemeClr val="tx2"/>
                </a:solidFill>
              </a:rPr>
              <a:t>Frekfencija √ - Broj oscilacija u jedinici vremena (obično u sekundi) naziva se frekvencija.</a:t>
            </a:r>
          </a:p>
          <a:p>
            <a:pPr marL="0" indent="0">
              <a:buNone/>
            </a:pPr>
            <a:endParaRPr lang="sr-Latn-RS" sz="2000" dirty="0">
              <a:solidFill>
                <a:schemeClr val="tx2"/>
              </a:solidFill>
            </a:endParaRPr>
          </a:p>
          <a:p>
            <a:pPr marL="0" indent="0">
              <a:buNone/>
            </a:pPr>
            <a:r>
              <a:rPr lang="en-US" sz="2000" dirty="0" err="1">
                <a:solidFill>
                  <a:schemeClr val="tx2"/>
                </a:solidFill>
              </a:rPr>
              <a:t>Amplituda</a:t>
            </a:r>
            <a:r>
              <a:rPr lang="en-US" sz="2000" dirty="0">
                <a:solidFill>
                  <a:schemeClr val="tx2"/>
                </a:solidFill>
              </a:rPr>
              <a:t> (A) – </a:t>
            </a:r>
            <a:r>
              <a:rPr lang="sr-Latn-RS" sz="2000" dirty="0">
                <a:solidFill>
                  <a:schemeClr val="tx2"/>
                </a:solidFill>
              </a:rPr>
              <a:t>Maksimalna </a:t>
            </a:r>
          </a:p>
          <a:p>
            <a:pPr marL="0" indent="0">
              <a:buNone/>
            </a:pPr>
            <a:r>
              <a:rPr lang="sr-Latn-RS" sz="2000" dirty="0">
                <a:solidFill>
                  <a:schemeClr val="tx2"/>
                </a:solidFill>
              </a:rPr>
              <a:t>razdaljina na kojoj se kuglica </a:t>
            </a:r>
          </a:p>
          <a:p>
            <a:pPr marL="0" indent="0">
              <a:buNone/>
            </a:pPr>
            <a:r>
              <a:rPr lang="sr-Latn-RS" sz="2000" dirty="0">
                <a:solidFill>
                  <a:schemeClr val="tx2"/>
                </a:solidFill>
              </a:rPr>
              <a:t>zamahne od svog centralnog</a:t>
            </a:r>
          </a:p>
          <a:p>
            <a:pPr marL="0" indent="0">
              <a:buNone/>
            </a:pPr>
            <a:r>
              <a:rPr lang="sr-Latn-RS" sz="2000" dirty="0">
                <a:solidFill>
                  <a:schemeClr val="tx2"/>
                </a:solidFill>
              </a:rPr>
              <a:t>ravnotežnog položaja je amplituda...</a:t>
            </a:r>
          </a:p>
          <a:p>
            <a:pPr marL="0" indent="0">
              <a:buNone/>
            </a:pPr>
            <a:endParaRPr lang="en-US" sz="2000" dirty="0">
              <a:solidFill>
                <a:schemeClr val="tx2"/>
              </a:solidFill>
            </a:endParaRPr>
          </a:p>
        </p:txBody>
      </p:sp>
      <p:pic>
        <p:nvPicPr>
          <p:cNvPr id="5" name="Picture 2" descr="Premium Photo | Thoughtful. couple of acrobats, circus athletes isolated on  white studio background. training perfect balanced in flight, rhythmic  gymnastics artists practicing with equipment. grace in performa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5864" y="2895600"/>
            <a:ext cx="3098749" cy="4649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533400"/>
            <a:ext cx="6767512" cy="685800"/>
          </a:xfrm>
        </p:spPr>
        <p:txBody>
          <a:bodyPr/>
          <a:lstStyle/>
          <a:p>
            <a:pPr marL="0" indent="0"/>
            <a:br>
              <a:rPr lang="sr-Latn-RS" dirty="0"/>
            </a:br>
            <a:r>
              <a:rPr lang="sr-Latn-RS" dirty="0"/>
              <a:t>Period oscilovanja klatna</a:t>
            </a:r>
            <a:br>
              <a:rPr lang="sr-Latn-RS" dirty="0"/>
            </a:br>
            <a:endParaRPr lang="sr-Latn-RS" dirty="0"/>
          </a:p>
        </p:txBody>
      </p:sp>
      <p:sp>
        <p:nvSpPr>
          <p:cNvPr id="3" name="Content Placeholder 2"/>
          <p:cNvSpPr>
            <a:spLocks noGrp="1"/>
          </p:cNvSpPr>
          <p:nvPr>
            <p:ph idx="1"/>
          </p:nvPr>
        </p:nvSpPr>
        <p:spPr>
          <a:xfrm>
            <a:off x="395288" y="1524000"/>
            <a:ext cx="7129462" cy="4424362"/>
          </a:xfrm>
        </p:spPr>
        <p:txBody>
          <a:bodyPr/>
          <a:lstStyle/>
          <a:p>
            <a:pPr marL="0" indent="0">
              <a:buNone/>
            </a:pPr>
            <a:r>
              <a:rPr lang="sr-Latn-RS" sz="2400" dirty="0"/>
              <a:t>Period oscilovanja matematičkog klatna odredjuje se formulom</a:t>
            </a:r>
          </a:p>
        </p:txBody>
      </p:sp>
      <p:pic>
        <p:nvPicPr>
          <p:cNvPr id="4" name="Picture 3"/>
          <p:cNvPicPr>
            <a:picLocks noChangeAspect="1"/>
          </p:cNvPicPr>
          <p:nvPr/>
        </p:nvPicPr>
        <p:blipFill>
          <a:blip r:embed="rId2"/>
          <a:stretch>
            <a:fillRect/>
          </a:stretch>
        </p:blipFill>
        <p:spPr>
          <a:xfrm>
            <a:off x="421612" y="2362200"/>
            <a:ext cx="6143625" cy="2476500"/>
          </a:xfrm>
          <a:prstGeom prst="rect">
            <a:avLst/>
          </a:prstGeom>
        </p:spPr>
      </p:pic>
    </p:spTree>
    <p:extLst>
      <p:ext uri="{BB962C8B-B14F-4D97-AF65-F5344CB8AC3E}">
        <p14:creationId xmlns:p14="http://schemas.microsoft.com/office/powerpoint/2010/main" val="1073017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16657" y="454614"/>
            <a:ext cx="7056438" cy="719138"/>
          </a:xfrm>
        </p:spPr>
        <p:txBody>
          <a:bodyPr/>
          <a:lstStyle/>
          <a:p>
            <a:pPr eaLnBrk="1" hangingPunct="1"/>
            <a:r>
              <a:rPr lang="sr-Latn-RS" b="1" dirty="0">
                <a:solidFill>
                  <a:schemeClr val="tx2"/>
                </a:solidFill>
              </a:rPr>
              <a:t>Fizičko klatno </a:t>
            </a:r>
            <a:endParaRPr lang="en-US" b="1" dirty="0">
              <a:solidFill>
                <a:schemeClr val="tx2"/>
              </a:solidFill>
            </a:endParaRPr>
          </a:p>
        </p:txBody>
      </p:sp>
      <p:sp>
        <p:nvSpPr>
          <p:cNvPr id="5123" name="Rectangle 3"/>
          <p:cNvSpPr>
            <a:spLocks noGrp="1" noChangeArrowheads="1"/>
          </p:cNvSpPr>
          <p:nvPr>
            <p:ph type="body" idx="1"/>
          </p:nvPr>
        </p:nvSpPr>
        <p:spPr>
          <a:xfrm>
            <a:off x="1981200" y="1295400"/>
            <a:ext cx="7056438" cy="5832475"/>
          </a:xfrm>
        </p:spPr>
        <p:txBody>
          <a:bodyPr/>
          <a:lstStyle/>
          <a:p>
            <a:pPr marL="0" indent="0">
              <a:buNone/>
            </a:pPr>
            <a:endParaRPr lang="sr-Latn-RS" sz="2000" dirty="0">
              <a:solidFill>
                <a:schemeClr val="tx2"/>
              </a:solidFill>
            </a:endParaRPr>
          </a:p>
          <a:p>
            <a:pPr marL="0" indent="0">
              <a:buNone/>
            </a:pPr>
            <a:r>
              <a:rPr lang="sr-Latn-RS" sz="2000" dirty="0">
                <a:solidFill>
                  <a:schemeClr val="tx2"/>
                </a:solidFill>
              </a:rPr>
              <a:t>Fizičko klatno je fizičko telo koje se njiše oko čvrste tačke koja se ne podudara sa težištem. Izvedeno iz položaja ravnoteže, fizičko klatno počinje da se njiše pod uticajem vlastite težine. Period oscilovanja zavisi od težine tela, udaljenosti između težišta i obesišta i od momenta inercije s obzirom na obesište.</a:t>
            </a:r>
            <a:endParaRPr lang="en-US" sz="2000" dirty="0">
              <a:solidFill>
                <a:schemeClr val="tx2"/>
              </a:solidFill>
            </a:endParaRPr>
          </a:p>
        </p:txBody>
      </p:sp>
      <p:pic>
        <p:nvPicPr>
          <p:cNvPr id="2" name="7h4k">
            <a:hlinkClick r:id="" action="ppaction://media"/>
            <a:extLst>
              <a:ext uri="{FF2B5EF4-FFF2-40B4-BE49-F238E27FC236}">
                <a16:creationId xmlns:a16="http://schemas.microsoft.com/office/drawing/2014/main" id="{381439FE-B23C-4E33-8AFE-9C7FDE59B744}"/>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120876" y="3505200"/>
            <a:ext cx="3048000" cy="3048000"/>
          </a:xfrm>
          <a:prstGeom prst="rect">
            <a:avLst/>
          </a:prstGeom>
        </p:spPr>
      </p:pic>
    </p:spTree>
    <p:extLst>
      <p:ext uri="{BB962C8B-B14F-4D97-AF65-F5344CB8AC3E}">
        <p14:creationId xmlns:p14="http://schemas.microsoft.com/office/powerpoint/2010/main" val="147772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09800" y="457200"/>
            <a:ext cx="7056438" cy="719138"/>
          </a:xfrm>
        </p:spPr>
        <p:txBody>
          <a:bodyPr/>
          <a:lstStyle/>
          <a:p>
            <a:pPr eaLnBrk="1" hangingPunct="1"/>
            <a:r>
              <a:rPr lang="sr-Latn-RS" b="1" dirty="0">
                <a:solidFill>
                  <a:schemeClr val="tx2"/>
                </a:solidFill>
              </a:rPr>
              <a:t>Fukoovo klatno</a:t>
            </a:r>
            <a:endParaRPr lang="en-US" b="1" dirty="0">
              <a:solidFill>
                <a:schemeClr val="tx2"/>
              </a:solidFill>
            </a:endParaRPr>
          </a:p>
        </p:txBody>
      </p:sp>
      <p:sp>
        <p:nvSpPr>
          <p:cNvPr id="5123" name="Rectangle 3"/>
          <p:cNvSpPr>
            <a:spLocks noGrp="1" noChangeArrowheads="1"/>
          </p:cNvSpPr>
          <p:nvPr>
            <p:ph type="body" idx="1"/>
          </p:nvPr>
        </p:nvSpPr>
        <p:spPr>
          <a:xfrm>
            <a:off x="1981200" y="1295400"/>
            <a:ext cx="7056438" cy="5832475"/>
          </a:xfrm>
        </p:spPr>
        <p:txBody>
          <a:bodyPr/>
          <a:lstStyle/>
          <a:p>
            <a:pPr marL="0" indent="0">
              <a:buNone/>
            </a:pPr>
            <a:r>
              <a:rPr lang="sr-Latn-RS" sz="2000" dirty="0">
                <a:solidFill>
                  <a:schemeClr val="tx2"/>
                </a:solidFill>
              </a:rPr>
              <a:t>Početkom 1851. godine, francuski fizičar Leon Fuko (Léon Foucault, 1819-1868) uspeo je da pomoću matematičkog klatna dokaže rotiranje Zemlje. Fuko je ovo demonstrirao koristeći klatno od 67 m sa kuglom od 28 kg, koje je visilo s kupole Panteona u Parizu.</a:t>
            </a:r>
          </a:p>
          <a:p>
            <a:pPr marL="0" indent="0">
              <a:buNone/>
            </a:pPr>
            <a:r>
              <a:rPr lang="sr-Latn-RS" sz="2000" dirty="0">
                <a:solidFill>
                  <a:schemeClr val="tx2"/>
                </a:solidFill>
              </a:rPr>
              <a:t>Eksperiment je izveden zahvaljujući Napoleonu III, mogao se videti šiljak pričvršćen za kuglu kako ocrtava trag u pesku. Ovo je bila prva direktna demonstracija Zemljine rotacije. </a:t>
            </a:r>
          </a:p>
          <a:p>
            <a:pPr marL="0" indent="0">
              <a:buNone/>
            </a:pPr>
            <a:endParaRPr lang="sr-Latn-RS" sz="2000" dirty="0">
              <a:solidFill>
                <a:schemeClr val="tx2"/>
              </a:solidFill>
            </a:endParaRPr>
          </a:p>
          <a:p>
            <a:pPr marL="0" indent="0">
              <a:buNone/>
            </a:pPr>
            <a:r>
              <a:rPr lang="sr-Latn-RS" sz="2000" dirty="0">
                <a:solidFill>
                  <a:schemeClr val="tx2"/>
                </a:solidFill>
              </a:rPr>
              <a:t>Ogledna postavka s klatnom danas se može naći na mnogim mestima širom sveta. U Srbiji postoje tri ovakve postavke, na Prirodno-matematičkom fakultetu u Kragujevcu, na Državnom univerzitetu u Novom Pazaru i u Zavodu za fiziku Zanimljivo je i to da, osim u Srbiji, u regionu ne postoji nijedno Fukoovo klatno, a najbliže postavke za koje znamo su one u Budimpešti i Beču.</a:t>
            </a:r>
          </a:p>
        </p:txBody>
      </p:sp>
    </p:spTree>
    <p:extLst>
      <p:ext uri="{BB962C8B-B14F-4D97-AF65-F5344CB8AC3E}">
        <p14:creationId xmlns:p14="http://schemas.microsoft.com/office/powerpoint/2010/main" val="904736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09800" y="457200"/>
            <a:ext cx="7056438" cy="719138"/>
          </a:xfrm>
        </p:spPr>
        <p:txBody>
          <a:bodyPr/>
          <a:lstStyle/>
          <a:p>
            <a:pPr eaLnBrk="1" hangingPunct="1"/>
            <a:r>
              <a:rPr lang="sr-Latn-RS" b="1" dirty="0">
                <a:solidFill>
                  <a:schemeClr val="tx2"/>
                </a:solidFill>
              </a:rPr>
              <a:t>Fukoovo klatno</a:t>
            </a:r>
            <a:endParaRPr lang="en-US" b="1" dirty="0">
              <a:solidFill>
                <a:schemeClr val="tx2"/>
              </a:solidFill>
            </a:endParaRPr>
          </a:p>
        </p:txBody>
      </p:sp>
      <p:sp>
        <p:nvSpPr>
          <p:cNvPr id="5123" name="Rectangle 3"/>
          <p:cNvSpPr>
            <a:spLocks noGrp="1" noChangeArrowheads="1"/>
          </p:cNvSpPr>
          <p:nvPr>
            <p:ph type="body" idx="1"/>
          </p:nvPr>
        </p:nvSpPr>
        <p:spPr>
          <a:xfrm>
            <a:off x="1981200" y="1295400"/>
            <a:ext cx="7056438" cy="5832475"/>
          </a:xfrm>
        </p:spPr>
        <p:txBody>
          <a:bodyPr/>
          <a:lstStyle/>
          <a:p>
            <a:pPr marL="0" indent="0">
              <a:buNone/>
            </a:pPr>
            <a:endParaRPr lang="sr-Latn-RS" sz="2000" dirty="0">
              <a:solidFill>
                <a:schemeClr val="tx2"/>
              </a:solidFill>
            </a:endParaRPr>
          </a:p>
        </p:txBody>
      </p:sp>
      <p:pic>
        <p:nvPicPr>
          <p:cNvPr id="2" name="25CZ">
            <a:hlinkClick r:id="" action="ppaction://media"/>
            <a:extLst>
              <a:ext uri="{FF2B5EF4-FFF2-40B4-BE49-F238E27FC236}">
                <a16:creationId xmlns:a16="http://schemas.microsoft.com/office/drawing/2014/main" id="{254DBE8E-9DED-4F82-BC0E-5E7C8C370222}"/>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981200" y="1293043"/>
            <a:ext cx="3027182" cy="4036243"/>
          </a:xfrm>
          <a:prstGeom prst="rect">
            <a:avLst/>
          </a:prstGeom>
        </p:spPr>
      </p:pic>
      <p:pic>
        <p:nvPicPr>
          <p:cNvPr id="3" name="Y2Mate (mp3cut.net)">
            <a:hlinkClick r:id="" action="ppaction://media"/>
            <a:extLst>
              <a:ext uri="{FF2B5EF4-FFF2-40B4-BE49-F238E27FC236}">
                <a16:creationId xmlns:a16="http://schemas.microsoft.com/office/drawing/2014/main" id="{BB5D572D-3592-4012-A7BA-54C0FC80B1B4}"/>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flipH="1" flipV="1">
            <a:off x="7793611" y="2971800"/>
            <a:ext cx="1350389" cy="1350389"/>
          </a:xfrm>
          <a:prstGeom prst="rect">
            <a:avLst/>
          </a:prstGeom>
        </p:spPr>
      </p:pic>
    </p:spTree>
    <p:extLst>
      <p:ext uri="{BB962C8B-B14F-4D97-AF65-F5344CB8AC3E}">
        <p14:creationId xmlns:p14="http://schemas.microsoft.com/office/powerpoint/2010/main" val="391038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15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94898">
                <p:cTn id="10" fill="remove"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audio>
              <p:cMediaNode vol="96939" numSld="999" showWhenStopped="0">
                <p:cTn id="16" repeatCount="indefinite"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emplate">
  <a:themeElements>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455</TotalTime>
  <Words>789</Words>
  <Application>Microsoft Office PowerPoint</Application>
  <PresentationFormat>On-screen Show (4:3)</PresentationFormat>
  <Paragraphs>119</Paragraphs>
  <Slides>15</Slides>
  <Notes>10</Notes>
  <HiddenSlides>0</HiddenSlides>
  <MMClips>5</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template</vt:lpstr>
      <vt:lpstr>     KLATNO  STEAM – Powered education</vt:lpstr>
      <vt:lpstr>PowerPoint Presentation</vt:lpstr>
      <vt:lpstr>Vrste klatna</vt:lpstr>
      <vt:lpstr>Matematičko klatno</vt:lpstr>
      <vt:lpstr>PowerPoint Presentation</vt:lpstr>
      <vt:lpstr> Period oscilovanja klatna </vt:lpstr>
      <vt:lpstr>Fizičko klatno </vt:lpstr>
      <vt:lpstr>Fukoovo klatno</vt:lpstr>
      <vt:lpstr>Fukoovo klatno</vt:lpstr>
      <vt:lpstr>PowerPoint Presentation</vt:lpstr>
      <vt:lpstr>Njutnovo klatno</vt:lpstr>
      <vt:lpstr>Upotreba klatna</vt:lpstr>
      <vt:lpstr>Upotreba klatna</vt:lpstr>
      <vt:lpstr>Upotreba klatna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presetion</dc:title>
  <dc:creator>Microsoft account</dc:creator>
  <cp:lastModifiedBy>Maja</cp:lastModifiedBy>
  <cp:revision>31</cp:revision>
  <dcterms:created xsi:type="dcterms:W3CDTF">2022-10-09T16:07:03Z</dcterms:created>
  <dcterms:modified xsi:type="dcterms:W3CDTF">2022-10-10T17:33:06Z</dcterms:modified>
</cp:coreProperties>
</file>