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60" r:id="rId3"/>
    <p:sldId id="257" r:id="rId4"/>
    <p:sldId id="259" r:id="rId5"/>
    <p:sldId id="258"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ja" initials="M" lastIdx="1" clrIdx="0">
    <p:extLst>
      <p:ext uri="{19B8F6BF-5375-455C-9EA6-DF929625EA0E}">
        <p15:presenceInfo xmlns:p15="http://schemas.microsoft.com/office/powerpoint/2012/main" userId="db7dfa2d4c227b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87"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E28E6B-A7A1-4458-91F9-4F0A1C82A787}" type="datetimeFigureOut">
              <a:rPr lang="en-US" smtClean="0"/>
              <a:t>10/17/2022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C5E129-796A-40B0-8F56-874D6D322D72}" type="slidenum">
              <a:rPr lang="en-US" smtClean="0"/>
              <a:t>‹#›</a:t>
            </a:fld>
            <a:endParaRPr lang="en-US"/>
          </a:p>
        </p:txBody>
      </p:sp>
    </p:spTree>
    <p:extLst>
      <p:ext uri="{BB962C8B-B14F-4D97-AF65-F5344CB8AC3E}">
        <p14:creationId xmlns:p14="http://schemas.microsoft.com/office/powerpoint/2010/main" val="418974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C5E129-796A-40B0-8F56-874D6D322D72}" type="slidenum">
              <a:rPr lang="en-US" smtClean="0"/>
              <a:t>10</a:t>
            </a:fld>
            <a:endParaRPr lang="en-US"/>
          </a:p>
        </p:txBody>
      </p:sp>
    </p:spTree>
    <p:extLst>
      <p:ext uri="{BB962C8B-B14F-4D97-AF65-F5344CB8AC3E}">
        <p14:creationId xmlns:p14="http://schemas.microsoft.com/office/powerpoint/2010/main" val="2903691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10/17/2022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10/17/2022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fi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fif"/><Relationship Id="rId10" Type="http://schemas.openxmlformats.org/officeDocument/2006/relationships/image" Target="../media/image14.png"/><Relationship Id="rId4" Type="http://schemas.openxmlformats.org/officeDocument/2006/relationships/image" Target="../media/image8.jfif"/><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C31BF-86F9-F97A-6156-0AD255BBB649}"/>
              </a:ext>
            </a:extLst>
          </p:cNvPr>
          <p:cNvSpPr>
            <a:spLocks noGrp="1"/>
          </p:cNvSpPr>
          <p:nvPr>
            <p:ph type="ctrTitle"/>
          </p:nvPr>
        </p:nvSpPr>
        <p:spPr/>
        <p:txBody>
          <a:bodyPr>
            <a:normAutofit fontScale="90000"/>
          </a:bodyPr>
          <a:lstStyle/>
          <a:p>
            <a:r>
              <a:rPr lang="en-US" dirty="0"/>
              <a:t>How to reach the golden ratio using </a:t>
            </a:r>
            <a:r>
              <a:rPr lang="en-US" dirty="0" err="1"/>
              <a:t>fibonacci</a:t>
            </a:r>
            <a:r>
              <a:rPr lang="en-US" dirty="0"/>
              <a:t> numbers?</a:t>
            </a:r>
          </a:p>
        </p:txBody>
      </p:sp>
      <p:sp>
        <p:nvSpPr>
          <p:cNvPr id="3" name="Subtitle 2">
            <a:extLst>
              <a:ext uri="{FF2B5EF4-FFF2-40B4-BE49-F238E27FC236}">
                <a16:creationId xmlns:a16="http://schemas.microsoft.com/office/drawing/2014/main" id="{E89C52A3-32FF-8B91-3482-E49DE25604C7}"/>
              </a:ext>
            </a:extLst>
          </p:cNvPr>
          <p:cNvSpPr>
            <a:spLocks noGrp="1"/>
          </p:cNvSpPr>
          <p:nvPr>
            <p:ph type="subTitle" idx="1"/>
          </p:nvPr>
        </p:nvSpPr>
        <p:spPr>
          <a:xfrm rot="10800000">
            <a:off x="-295270" y="2691643"/>
            <a:ext cx="10467135" cy="765191"/>
          </a:xfrm>
        </p:spPr>
        <p:txBody>
          <a:bodyPr/>
          <a:lstStyle/>
          <a:p>
            <a:r>
              <a:rPr lang="en-US" dirty="0"/>
              <a:t>.</a:t>
            </a:r>
          </a:p>
        </p:txBody>
      </p:sp>
      <p:pic>
        <p:nvPicPr>
          <p:cNvPr id="4" name="Picture 4">
            <a:extLst>
              <a:ext uri="{FF2B5EF4-FFF2-40B4-BE49-F238E27FC236}">
                <a16:creationId xmlns:a16="http://schemas.microsoft.com/office/drawing/2014/main" id="{1A347488-EB79-6FEB-06EF-D831573F8BD3}"/>
              </a:ext>
            </a:extLst>
          </p:cNvPr>
          <p:cNvPicPr>
            <a:picLocks noChangeAspect="1"/>
          </p:cNvPicPr>
          <p:nvPr/>
        </p:nvPicPr>
        <p:blipFill>
          <a:blip r:embed="rId2"/>
          <a:stretch>
            <a:fillRect/>
          </a:stretch>
        </p:blipFill>
        <p:spPr>
          <a:xfrm>
            <a:off x="3262068" y="3569940"/>
            <a:ext cx="4096681" cy="2539942"/>
          </a:xfrm>
          <a:prstGeom prst="rect">
            <a:avLst/>
          </a:prstGeom>
        </p:spPr>
      </p:pic>
      <p:pic>
        <p:nvPicPr>
          <p:cNvPr id="5" name="Picture 5">
            <a:extLst>
              <a:ext uri="{FF2B5EF4-FFF2-40B4-BE49-F238E27FC236}">
                <a16:creationId xmlns:a16="http://schemas.microsoft.com/office/drawing/2014/main" id="{3F35DC28-25C5-37B4-E03B-472D1D5423DC}"/>
              </a:ext>
            </a:extLst>
          </p:cNvPr>
          <p:cNvPicPr>
            <a:picLocks noChangeAspect="1"/>
          </p:cNvPicPr>
          <p:nvPr/>
        </p:nvPicPr>
        <p:blipFill>
          <a:blip r:embed="rId3"/>
          <a:stretch>
            <a:fillRect/>
          </a:stretch>
        </p:blipFill>
        <p:spPr>
          <a:xfrm>
            <a:off x="7358749" y="3569940"/>
            <a:ext cx="2813116" cy="2539942"/>
          </a:xfrm>
          <a:prstGeom prst="rect">
            <a:avLst/>
          </a:prstGeom>
        </p:spPr>
      </p:pic>
    </p:spTree>
    <p:extLst>
      <p:ext uri="{BB962C8B-B14F-4D97-AF65-F5344CB8AC3E}">
        <p14:creationId xmlns:p14="http://schemas.microsoft.com/office/powerpoint/2010/main" val="938835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66296-3DA1-4297-B45D-52BB4FAC6241}"/>
              </a:ext>
            </a:extLst>
          </p:cNvPr>
          <p:cNvSpPr>
            <a:spLocks noGrp="1"/>
          </p:cNvSpPr>
          <p:nvPr>
            <p:ph type="title"/>
          </p:nvPr>
        </p:nvSpPr>
        <p:spPr/>
        <p:txBody>
          <a:bodyPr/>
          <a:lstStyle/>
          <a:p>
            <a:br>
              <a:rPr lang="en-US" dirty="0"/>
            </a:br>
            <a:r>
              <a:rPr lang="en-US" dirty="0"/>
              <a:t>examples of golden ratio in architecture:</a:t>
            </a:r>
          </a:p>
        </p:txBody>
      </p:sp>
      <p:pic>
        <p:nvPicPr>
          <p:cNvPr id="7" name="Content Placeholder 6">
            <a:extLst>
              <a:ext uri="{FF2B5EF4-FFF2-40B4-BE49-F238E27FC236}">
                <a16:creationId xmlns:a16="http://schemas.microsoft.com/office/drawing/2014/main" id="{A850BF50-6571-40DB-9784-9808B2A6A044}"/>
              </a:ext>
            </a:extLst>
          </p:cNvPr>
          <p:cNvPicPr>
            <a:picLocks noGrp="1" noChangeAspect="1"/>
          </p:cNvPicPr>
          <p:nvPr>
            <p:ph idx="1"/>
          </p:nvPr>
        </p:nvPicPr>
        <p:blipFill>
          <a:blip r:embed="rId3"/>
          <a:stretch>
            <a:fillRect/>
          </a:stretch>
        </p:blipFill>
        <p:spPr>
          <a:xfrm>
            <a:off x="4065895" y="1849703"/>
            <a:ext cx="3750459" cy="1984821"/>
          </a:xfrm>
          <a:prstGeom prst="rect">
            <a:avLst/>
          </a:prstGeom>
        </p:spPr>
      </p:pic>
      <p:pic>
        <p:nvPicPr>
          <p:cNvPr id="8" name="Picture 7">
            <a:extLst>
              <a:ext uri="{FF2B5EF4-FFF2-40B4-BE49-F238E27FC236}">
                <a16:creationId xmlns:a16="http://schemas.microsoft.com/office/drawing/2014/main" id="{ED335E2F-6F4F-465E-BFAD-B7CC59B309E7}"/>
              </a:ext>
            </a:extLst>
          </p:cNvPr>
          <p:cNvPicPr>
            <a:picLocks noChangeAspect="1"/>
          </p:cNvPicPr>
          <p:nvPr/>
        </p:nvPicPr>
        <p:blipFill>
          <a:blip r:embed="rId4"/>
          <a:stretch>
            <a:fillRect/>
          </a:stretch>
        </p:blipFill>
        <p:spPr>
          <a:xfrm>
            <a:off x="7816354" y="1849703"/>
            <a:ext cx="3238500" cy="1992923"/>
          </a:xfrm>
          <a:prstGeom prst="rect">
            <a:avLst/>
          </a:prstGeom>
        </p:spPr>
      </p:pic>
      <p:pic>
        <p:nvPicPr>
          <p:cNvPr id="9" name="Picture 8">
            <a:extLst>
              <a:ext uri="{FF2B5EF4-FFF2-40B4-BE49-F238E27FC236}">
                <a16:creationId xmlns:a16="http://schemas.microsoft.com/office/drawing/2014/main" id="{C3585D20-FD56-420C-B65B-7EC3A58031A2}"/>
              </a:ext>
            </a:extLst>
          </p:cNvPr>
          <p:cNvPicPr>
            <a:picLocks noChangeAspect="1"/>
          </p:cNvPicPr>
          <p:nvPr/>
        </p:nvPicPr>
        <p:blipFill>
          <a:blip r:embed="rId5"/>
          <a:stretch>
            <a:fillRect/>
          </a:stretch>
        </p:blipFill>
        <p:spPr>
          <a:xfrm>
            <a:off x="1446520" y="1849703"/>
            <a:ext cx="2619375" cy="1984821"/>
          </a:xfrm>
          <a:prstGeom prst="rect">
            <a:avLst/>
          </a:prstGeom>
        </p:spPr>
      </p:pic>
      <p:pic>
        <p:nvPicPr>
          <p:cNvPr id="10" name="Picture 9">
            <a:extLst>
              <a:ext uri="{FF2B5EF4-FFF2-40B4-BE49-F238E27FC236}">
                <a16:creationId xmlns:a16="http://schemas.microsoft.com/office/drawing/2014/main" id="{93A0F97E-4370-437C-9A83-CD831B1A21A1}"/>
              </a:ext>
            </a:extLst>
          </p:cNvPr>
          <p:cNvPicPr>
            <a:picLocks noChangeAspect="1"/>
          </p:cNvPicPr>
          <p:nvPr/>
        </p:nvPicPr>
        <p:blipFill>
          <a:blip r:embed="rId6"/>
          <a:stretch>
            <a:fillRect/>
          </a:stretch>
        </p:blipFill>
        <p:spPr>
          <a:xfrm>
            <a:off x="1446519" y="3842626"/>
            <a:ext cx="3731617" cy="2210855"/>
          </a:xfrm>
          <a:prstGeom prst="rect">
            <a:avLst/>
          </a:prstGeom>
        </p:spPr>
      </p:pic>
      <p:pic>
        <p:nvPicPr>
          <p:cNvPr id="11" name="Picture 10">
            <a:extLst>
              <a:ext uri="{FF2B5EF4-FFF2-40B4-BE49-F238E27FC236}">
                <a16:creationId xmlns:a16="http://schemas.microsoft.com/office/drawing/2014/main" id="{90F84222-AF2B-4117-B29E-BC7966337D50}"/>
              </a:ext>
            </a:extLst>
          </p:cNvPr>
          <p:cNvPicPr>
            <a:picLocks noChangeAspect="1"/>
          </p:cNvPicPr>
          <p:nvPr/>
        </p:nvPicPr>
        <p:blipFill>
          <a:blip r:embed="rId7"/>
          <a:stretch>
            <a:fillRect/>
          </a:stretch>
        </p:blipFill>
        <p:spPr>
          <a:xfrm>
            <a:off x="5178136" y="3839835"/>
            <a:ext cx="3622964" cy="2221748"/>
          </a:xfrm>
          <a:prstGeom prst="rect">
            <a:avLst/>
          </a:prstGeom>
        </p:spPr>
      </p:pic>
      <p:pic>
        <p:nvPicPr>
          <p:cNvPr id="12" name="Picture 11">
            <a:extLst>
              <a:ext uri="{FF2B5EF4-FFF2-40B4-BE49-F238E27FC236}">
                <a16:creationId xmlns:a16="http://schemas.microsoft.com/office/drawing/2014/main" id="{49C64FE9-A723-4A18-98E4-F399A9CF463D}"/>
              </a:ext>
            </a:extLst>
          </p:cNvPr>
          <p:cNvPicPr>
            <a:picLocks noChangeAspect="1"/>
          </p:cNvPicPr>
          <p:nvPr/>
        </p:nvPicPr>
        <p:blipFill>
          <a:blip r:embed="rId8"/>
          <a:stretch>
            <a:fillRect/>
          </a:stretch>
        </p:blipFill>
        <p:spPr>
          <a:xfrm>
            <a:off x="8764280" y="3846960"/>
            <a:ext cx="2290573" cy="2206522"/>
          </a:xfrm>
          <a:prstGeom prst="rect">
            <a:avLst/>
          </a:prstGeom>
        </p:spPr>
      </p:pic>
    </p:spTree>
    <p:extLst>
      <p:ext uri="{BB962C8B-B14F-4D97-AF65-F5344CB8AC3E}">
        <p14:creationId xmlns:p14="http://schemas.microsoft.com/office/powerpoint/2010/main" val="984145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F289-FD78-4103-AA0C-D3AF8E645437}"/>
              </a:ext>
            </a:extLst>
          </p:cNvPr>
          <p:cNvSpPr>
            <a:spLocks noGrp="1"/>
          </p:cNvSpPr>
          <p:nvPr>
            <p:ph type="title"/>
          </p:nvPr>
        </p:nvSpPr>
        <p:spPr/>
        <p:txBody>
          <a:bodyPr/>
          <a:lstStyle/>
          <a:p>
            <a:br>
              <a:rPr lang="en-US" dirty="0"/>
            </a:br>
            <a:r>
              <a:rPr lang="en-US" dirty="0"/>
              <a:t>What is Fibonacci sequence?</a:t>
            </a:r>
          </a:p>
        </p:txBody>
      </p:sp>
      <p:sp>
        <p:nvSpPr>
          <p:cNvPr id="3" name="Content Placeholder 2">
            <a:extLst>
              <a:ext uri="{FF2B5EF4-FFF2-40B4-BE49-F238E27FC236}">
                <a16:creationId xmlns:a16="http://schemas.microsoft.com/office/drawing/2014/main" id="{32CAC968-C774-4581-BDC5-355EAC1B22F3}"/>
              </a:ext>
            </a:extLst>
          </p:cNvPr>
          <p:cNvSpPr>
            <a:spLocks noGrp="1"/>
          </p:cNvSpPr>
          <p:nvPr>
            <p:ph idx="1"/>
          </p:nvPr>
        </p:nvSpPr>
        <p:spPr/>
        <p:txBody>
          <a:bodyPr/>
          <a:lstStyle/>
          <a:p>
            <a:r>
              <a:rPr lang="en-US" dirty="0"/>
              <a:t>The Fibonacci sequence begins with the following 14 integers: </a:t>
            </a:r>
            <a:r>
              <a:rPr lang="en-US" b="1" dirty="0"/>
              <a:t>0, 1, 1, 2, 3, 5, 8, 13, 21, 34, 55, 89, 144, 233</a:t>
            </a:r>
            <a:r>
              <a:rPr lang="en-US" dirty="0"/>
              <a:t> ...</a:t>
            </a:r>
          </a:p>
          <a:p>
            <a:r>
              <a:rPr lang="en-US" dirty="0"/>
              <a:t>Each number, starting with the third, adheres to the prescribed formula. For example, the seventh number, 8, is preceded by 3 and 5, which add up to 8.</a:t>
            </a:r>
          </a:p>
        </p:txBody>
      </p:sp>
    </p:spTree>
    <p:extLst>
      <p:ext uri="{BB962C8B-B14F-4D97-AF65-F5344CB8AC3E}">
        <p14:creationId xmlns:p14="http://schemas.microsoft.com/office/powerpoint/2010/main" val="3317875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C0AD2-3585-4317-31AB-EAB892DD5553}"/>
              </a:ext>
            </a:extLst>
          </p:cNvPr>
          <p:cNvSpPr>
            <a:spLocks noGrp="1"/>
          </p:cNvSpPr>
          <p:nvPr>
            <p:ph type="title"/>
          </p:nvPr>
        </p:nvSpPr>
        <p:spPr/>
        <p:txBody>
          <a:bodyPr>
            <a:normAutofit/>
          </a:bodyPr>
          <a:lstStyle/>
          <a:p>
            <a:br>
              <a:rPr lang="en-US" dirty="0"/>
            </a:br>
            <a:r>
              <a:rPr lang="en-US" dirty="0"/>
              <a:t>Answer is:</a:t>
            </a:r>
          </a:p>
        </p:txBody>
      </p:sp>
      <p:sp>
        <p:nvSpPr>
          <p:cNvPr id="3" name="Content Placeholder 2">
            <a:extLst>
              <a:ext uri="{FF2B5EF4-FFF2-40B4-BE49-F238E27FC236}">
                <a16:creationId xmlns:a16="http://schemas.microsoft.com/office/drawing/2014/main" id="{BDD0AA20-0A0E-E7CE-844D-C5875C7B231D}"/>
              </a:ext>
            </a:extLst>
          </p:cNvPr>
          <p:cNvSpPr>
            <a:spLocks noGrp="1"/>
          </p:cNvSpPr>
          <p:nvPr>
            <p:ph idx="1"/>
          </p:nvPr>
        </p:nvSpPr>
        <p:spPr>
          <a:xfrm>
            <a:off x="1451578" y="1853754"/>
            <a:ext cx="9603275" cy="3450613"/>
          </a:xfrm>
        </p:spPr>
        <p:txBody>
          <a:bodyPr/>
          <a:lstStyle/>
          <a:p>
            <a:r>
              <a:rPr lang="en-US" dirty="0">
                <a:latin typeface="Roboto" panose="02000000000000000000" pitchFamily="2" charset="0"/>
              </a:rPr>
              <a:t>You can reach golden ratio when you </a:t>
            </a:r>
            <a:r>
              <a:rPr lang="en-US" dirty="0" err="1">
                <a:latin typeface="Roboto" panose="02000000000000000000" pitchFamily="2" charset="0"/>
              </a:rPr>
              <a:t>devide</a:t>
            </a:r>
            <a:r>
              <a:rPr lang="en-US" dirty="0">
                <a:latin typeface="Roboto" panose="02000000000000000000" pitchFamily="2" charset="0"/>
              </a:rPr>
              <a:t> bigger number with smaller number from the sequence. For example: 89 </a:t>
            </a:r>
            <a:r>
              <a:rPr lang="en-US" dirty="0" err="1">
                <a:latin typeface="Roboto" panose="02000000000000000000" pitchFamily="2" charset="0"/>
              </a:rPr>
              <a:t>devided</a:t>
            </a:r>
            <a:r>
              <a:rPr lang="en-US" dirty="0">
                <a:latin typeface="Roboto" panose="02000000000000000000" pitchFamily="2" charset="0"/>
              </a:rPr>
              <a:t> by 55 is 1.6</a:t>
            </a:r>
          </a:p>
          <a:p>
            <a:r>
              <a:rPr lang="en-US" b="0" i="0" dirty="0">
                <a:effectLst/>
                <a:latin typeface="Roboto" panose="02000000000000000000" pitchFamily="2" charset="0"/>
              </a:rPr>
              <a:t>You can also reach the Golden Ratio when you divide a line into two parts and </a:t>
            </a:r>
            <a:r>
              <a:rPr lang="en-US" b="1" i="0" dirty="0">
                <a:effectLst/>
                <a:latin typeface="Roboto" panose="02000000000000000000" pitchFamily="2" charset="0"/>
              </a:rPr>
              <a:t>the longer part (a) divided by the smaller part (b) is equal to the sum of (a) + (b) divided by (a)</a:t>
            </a:r>
            <a:r>
              <a:rPr lang="en-US" b="0" i="0" dirty="0">
                <a:effectLst/>
                <a:latin typeface="Roboto" panose="02000000000000000000" pitchFamily="2" charset="0"/>
              </a:rPr>
              <a:t>, which both equal 1.618. That is how we reach golden ratio.</a:t>
            </a:r>
            <a:endParaRPr lang="en-US" dirty="0"/>
          </a:p>
        </p:txBody>
      </p:sp>
    </p:spTree>
    <p:extLst>
      <p:ext uri="{BB962C8B-B14F-4D97-AF65-F5344CB8AC3E}">
        <p14:creationId xmlns:p14="http://schemas.microsoft.com/office/powerpoint/2010/main" val="87520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E4435-E310-0BEA-E4FF-96DCE3CB4B38}"/>
              </a:ext>
            </a:extLst>
          </p:cNvPr>
          <p:cNvSpPr>
            <a:spLocks noGrp="1"/>
          </p:cNvSpPr>
          <p:nvPr>
            <p:ph type="title"/>
          </p:nvPr>
        </p:nvSpPr>
        <p:spPr>
          <a:xfrm>
            <a:off x="1154697" y="1342620"/>
            <a:ext cx="10647644" cy="1199442"/>
          </a:xfrm>
        </p:spPr>
        <p:txBody>
          <a:bodyPr/>
          <a:lstStyle/>
          <a:p>
            <a:r>
              <a:rPr lang="en-US" dirty="0"/>
              <a:t> Why is  golden ratio more pleasing to the eye?</a:t>
            </a:r>
          </a:p>
        </p:txBody>
      </p:sp>
      <p:pic>
        <p:nvPicPr>
          <p:cNvPr id="4" name="Picture 4">
            <a:extLst>
              <a:ext uri="{FF2B5EF4-FFF2-40B4-BE49-F238E27FC236}">
                <a16:creationId xmlns:a16="http://schemas.microsoft.com/office/drawing/2014/main" id="{1F0EDB23-AD8F-AFDC-D8AF-3AF1F31F0AB1}"/>
              </a:ext>
            </a:extLst>
          </p:cNvPr>
          <p:cNvPicPr>
            <a:picLocks noChangeAspect="1"/>
          </p:cNvPicPr>
          <p:nvPr/>
        </p:nvPicPr>
        <p:blipFill>
          <a:blip r:embed="rId2"/>
          <a:stretch>
            <a:fillRect/>
          </a:stretch>
        </p:blipFill>
        <p:spPr>
          <a:xfrm>
            <a:off x="21615" y="1942341"/>
            <a:ext cx="5915630" cy="4069542"/>
          </a:xfrm>
          <a:prstGeom prst="rect">
            <a:avLst/>
          </a:prstGeom>
        </p:spPr>
      </p:pic>
      <p:pic>
        <p:nvPicPr>
          <p:cNvPr id="5" name="Picture 5">
            <a:extLst>
              <a:ext uri="{FF2B5EF4-FFF2-40B4-BE49-F238E27FC236}">
                <a16:creationId xmlns:a16="http://schemas.microsoft.com/office/drawing/2014/main" id="{C2B74C8E-589F-4714-A78A-C5BB7D93E13E}"/>
              </a:ext>
            </a:extLst>
          </p:cNvPr>
          <p:cNvPicPr>
            <a:picLocks noChangeAspect="1"/>
          </p:cNvPicPr>
          <p:nvPr/>
        </p:nvPicPr>
        <p:blipFill>
          <a:blip r:embed="rId3"/>
          <a:stretch>
            <a:fillRect/>
          </a:stretch>
        </p:blipFill>
        <p:spPr>
          <a:xfrm>
            <a:off x="5937245" y="1942341"/>
            <a:ext cx="6254755" cy="4211875"/>
          </a:xfrm>
          <a:prstGeom prst="rect">
            <a:avLst/>
          </a:prstGeom>
        </p:spPr>
      </p:pic>
    </p:spTree>
    <p:extLst>
      <p:ext uri="{BB962C8B-B14F-4D97-AF65-F5344CB8AC3E}">
        <p14:creationId xmlns:p14="http://schemas.microsoft.com/office/powerpoint/2010/main" val="202476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F10F-D6E4-EB0C-DE7A-3EB8A5CADAFF}"/>
              </a:ext>
            </a:extLst>
          </p:cNvPr>
          <p:cNvSpPr>
            <a:spLocks noGrp="1"/>
          </p:cNvSpPr>
          <p:nvPr>
            <p:ph type="title"/>
          </p:nvPr>
        </p:nvSpPr>
        <p:spPr/>
        <p:txBody>
          <a:bodyPr/>
          <a:lstStyle/>
          <a:p>
            <a:br>
              <a:rPr lang="en-US" dirty="0"/>
            </a:br>
            <a:r>
              <a:rPr lang="en-US" dirty="0"/>
              <a:t>Answer is:</a:t>
            </a:r>
          </a:p>
        </p:txBody>
      </p:sp>
      <p:sp>
        <p:nvSpPr>
          <p:cNvPr id="3" name="Content Placeholder 2">
            <a:extLst>
              <a:ext uri="{FF2B5EF4-FFF2-40B4-BE49-F238E27FC236}">
                <a16:creationId xmlns:a16="http://schemas.microsoft.com/office/drawing/2014/main" id="{6CDED8C9-E7EB-EB2A-D094-50CBCFF974D2}"/>
              </a:ext>
            </a:extLst>
          </p:cNvPr>
          <p:cNvSpPr>
            <a:spLocks noGrp="1"/>
          </p:cNvSpPr>
          <p:nvPr>
            <p:ph idx="1"/>
          </p:nvPr>
        </p:nvSpPr>
        <p:spPr/>
        <p:txBody>
          <a:bodyPr>
            <a:normAutofit/>
          </a:bodyPr>
          <a:lstStyle/>
          <a:p>
            <a:r>
              <a:rPr lang="en-US" b="1" i="0" dirty="0">
                <a:effectLst/>
                <a:latin typeface="Roboto" panose="02000000000000000000" pitchFamily="2" charset="0"/>
              </a:rPr>
              <a:t>Scientists believe this proportion is the easiest for the eye to scan for, and process, important details, especially when the longer side is horizontal.</a:t>
            </a:r>
          </a:p>
          <a:p>
            <a:r>
              <a:rPr lang="en-US" b="0" i="0" dirty="0">
                <a:effectLst/>
                <a:latin typeface="Roboto" panose="02000000000000000000" pitchFamily="2" charset="0"/>
              </a:rPr>
              <a:t>. Shapes that resemble the golden ratio </a:t>
            </a:r>
            <a:r>
              <a:rPr lang="en-US" b="1" i="0" dirty="0">
                <a:effectLst/>
                <a:latin typeface="Roboto" panose="02000000000000000000" pitchFamily="2" charset="0"/>
              </a:rPr>
              <a:t>facilitate the scanning of images and their transmission through vision organs to the brain</a:t>
            </a:r>
            <a:r>
              <a:rPr lang="en-US" b="0" i="0" dirty="0">
                <a:effectLst/>
                <a:latin typeface="Roboto" panose="02000000000000000000" pitchFamily="2" charset="0"/>
              </a:rPr>
              <a:t>.</a:t>
            </a:r>
            <a:endParaRPr lang="en-US" dirty="0"/>
          </a:p>
        </p:txBody>
      </p:sp>
    </p:spTree>
    <p:extLst>
      <p:ext uri="{BB962C8B-B14F-4D97-AF65-F5344CB8AC3E}">
        <p14:creationId xmlns:p14="http://schemas.microsoft.com/office/powerpoint/2010/main" val="23685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CD59F-95E9-4F10-B694-023D7F16583D}"/>
              </a:ext>
            </a:extLst>
          </p:cNvPr>
          <p:cNvSpPr>
            <a:spLocks noGrp="1"/>
          </p:cNvSpPr>
          <p:nvPr>
            <p:ph type="title"/>
          </p:nvPr>
        </p:nvSpPr>
        <p:spPr/>
        <p:txBody>
          <a:bodyPr/>
          <a:lstStyle/>
          <a:p>
            <a:r>
              <a:rPr lang="en-US" dirty="0"/>
              <a:t>Is there a connection of Fibonacci sequence and music?</a:t>
            </a:r>
          </a:p>
        </p:txBody>
      </p:sp>
      <p:sp>
        <p:nvSpPr>
          <p:cNvPr id="3" name="Content Placeholder 2">
            <a:extLst>
              <a:ext uri="{FF2B5EF4-FFF2-40B4-BE49-F238E27FC236}">
                <a16:creationId xmlns:a16="http://schemas.microsoft.com/office/drawing/2014/main" id="{F71CA5F7-4D21-45F7-99F7-3940B7F19198}"/>
              </a:ext>
            </a:extLst>
          </p:cNvPr>
          <p:cNvSpPr>
            <a:spLocks noGrp="1"/>
          </p:cNvSpPr>
          <p:nvPr>
            <p:ph idx="1"/>
          </p:nvPr>
        </p:nvSpPr>
        <p:spPr/>
        <p:txBody>
          <a:bodyPr/>
          <a:lstStyle/>
          <a:p>
            <a:r>
              <a:rPr lang="en-US" b="1" dirty="0"/>
              <a:t>Musical frequencies are based on Fibonacci ratios</a:t>
            </a:r>
            <a:endParaRPr lang="en-US" dirty="0"/>
          </a:p>
          <a:p>
            <a:r>
              <a:rPr lang="en-US" dirty="0"/>
              <a:t>Notes in the scale of western music are based on natural harmonics that are created by ratios of frequencies. Ratios found in the first seven numbers of the Fibonacci series ( 0, 1, 1, 2, 3, 5, 8 ) are related to key frequencies of musical notes.</a:t>
            </a:r>
          </a:p>
          <a:p>
            <a:r>
              <a:rPr lang="en-US" dirty="0"/>
              <a:t>Numbers in the Fibonacci sequence can be seen on a piano keyboard and in the musical scales. For example, scales along a piano keyboard are composed of thirteen keys in the span of a full octave which consists of eight white keys and five black keys that are arranged in groups of two and three along the keyboard.</a:t>
            </a:r>
          </a:p>
        </p:txBody>
      </p:sp>
    </p:spTree>
    <p:extLst>
      <p:ext uri="{BB962C8B-B14F-4D97-AF65-F5344CB8AC3E}">
        <p14:creationId xmlns:p14="http://schemas.microsoft.com/office/powerpoint/2010/main" val="110271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20490-E8DB-486D-8B90-108CCCF10D12}"/>
              </a:ext>
            </a:extLst>
          </p:cNvPr>
          <p:cNvSpPr>
            <a:spLocks noGrp="1"/>
          </p:cNvSpPr>
          <p:nvPr>
            <p:ph type="title"/>
          </p:nvPr>
        </p:nvSpPr>
        <p:spPr/>
        <p:txBody>
          <a:bodyPr/>
          <a:lstStyle/>
          <a:p>
            <a:br>
              <a:rPr lang="en-US" dirty="0"/>
            </a:br>
            <a:r>
              <a:rPr lang="en-US" dirty="0"/>
              <a:t>fun fact!</a:t>
            </a:r>
          </a:p>
        </p:txBody>
      </p:sp>
      <p:sp>
        <p:nvSpPr>
          <p:cNvPr id="3" name="Content Placeholder 2">
            <a:extLst>
              <a:ext uri="{FF2B5EF4-FFF2-40B4-BE49-F238E27FC236}">
                <a16:creationId xmlns:a16="http://schemas.microsoft.com/office/drawing/2014/main" id="{9A582524-801D-4EED-B055-4B90E547A7A8}"/>
              </a:ext>
            </a:extLst>
          </p:cNvPr>
          <p:cNvSpPr>
            <a:spLocks noGrp="1"/>
          </p:cNvSpPr>
          <p:nvPr>
            <p:ph idx="1"/>
          </p:nvPr>
        </p:nvSpPr>
        <p:spPr/>
        <p:txBody>
          <a:bodyPr/>
          <a:lstStyle/>
          <a:p>
            <a:r>
              <a:rPr lang="en-US" dirty="0"/>
              <a:t>Many people believe that the golden ratio (1.6 ) is the connection between religion and science. Because of the fact that golden ratio is displayed so much in everyday life. Simple observation confirms that Fibonacci numbers are represented by many human parts: </a:t>
            </a:r>
            <a:r>
              <a:rPr lang="en-US" b="1" dirty="0"/>
              <a:t>one trunk, one head, one heart, etc.</a:t>
            </a:r>
            <a:r>
              <a:rPr lang="en-US" dirty="0"/>
              <a:t> </a:t>
            </a:r>
            <a:r>
              <a:rPr lang="en-US" b="1" dirty="0"/>
              <a:t>Then there are pairs: arms, legs, eyes, ears</a:t>
            </a:r>
            <a:r>
              <a:rPr lang="en-US" dirty="0"/>
              <a:t>. Its not only in our bodies, but everywhere in nature. That proofs the point. Some people say that nothing is a coincidence! </a:t>
            </a:r>
          </a:p>
        </p:txBody>
      </p:sp>
    </p:spTree>
    <p:extLst>
      <p:ext uri="{BB962C8B-B14F-4D97-AF65-F5344CB8AC3E}">
        <p14:creationId xmlns:p14="http://schemas.microsoft.com/office/powerpoint/2010/main" val="1271950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5D543-51A6-4B82-83E6-B659BF7618B0}"/>
              </a:ext>
            </a:extLst>
          </p:cNvPr>
          <p:cNvSpPr>
            <a:spLocks noGrp="1"/>
          </p:cNvSpPr>
          <p:nvPr>
            <p:ph type="title"/>
          </p:nvPr>
        </p:nvSpPr>
        <p:spPr/>
        <p:txBody>
          <a:bodyPr/>
          <a:lstStyle/>
          <a:p>
            <a:r>
              <a:rPr lang="en-US" dirty="0"/>
              <a:t>We can also see Fibonacci sequence on many brand logos</a:t>
            </a:r>
          </a:p>
        </p:txBody>
      </p:sp>
      <p:sp>
        <p:nvSpPr>
          <p:cNvPr id="3" name="Content Placeholder 2">
            <a:extLst>
              <a:ext uri="{FF2B5EF4-FFF2-40B4-BE49-F238E27FC236}">
                <a16:creationId xmlns:a16="http://schemas.microsoft.com/office/drawing/2014/main" id="{172238F4-B925-42C1-99A3-507A8BACB435}"/>
              </a:ext>
            </a:extLst>
          </p:cNvPr>
          <p:cNvSpPr>
            <a:spLocks noGrp="1"/>
          </p:cNvSpPr>
          <p:nvPr>
            <p:ph idx="1"/>
          </p:nvPr>
        </p:nvSpPr>
        <p:spPr>
          <a:xfrm>
            <a:off x="5591175" y="1345307"/>
            <a:ext cx="504825" cy="517972"/>
          </a:xfrm>
        </p:spPr>
        <p:txBody>
          <a:bodyPr>
            <a:normAutofit/>
          </a:bodyPr>
          <a:lstStyle/>
          <a:p>
            <a:r>
              <a:rPr lang="en-US" dirty="0"/>
              <a:t>.</a:t>
            </a:r>
          </a:p>
        </p:txBody>
      </p:sp>
      <p:pic>
        <p:nvPicPr>
          <p:cNvPr id="5" name="Picture 4">
            <a:extLst>
              <a:ext uri="{FF2B5EF4-FFF2-40B4-BE49-F238E27FC236}">
                <a16:creationId xmlns:a16="http://schemas.microsoft.com/office/drawing/2014/main" id="{6CAA6BAB-68FE-48C6-B780-BBF2CBD59C67}"/>
              </a:ext>
            </a:extLst>
          </p:cNvPr>
          <p:cNvPicPr>
            <a:picLocks noChangeAspect="1"/>
          </p:cNvPicPr>
          <p:nvPr/>
        </p:nvPicPr>
        <p:blipFill>
          <a:blip r:embed="rId2"/>
          <a:stretch>
            <a:fillRect/>
          </a:stretch>
        </p:blipFill>
        <p:spPr>
          <a:xfrm>
            <a:off x="1627245" y="3176977"/>
            <a:ext cx="1704975" cy="1238250"/>
          </a:xfrm>
          <a:prstGeom prst="rect">
            <a:avLst/>
          </a:prstGeom>
        </p:spPr>
      </p:pic>
      <p:pic>
        <p:nvPicPr>
          <p:cNvPr id="7" name="Picture 6">
            <a:extLst>
              <a:ext uri="{FF2B5EF4-FFF2-40B4-BE49-F238E27FC236}">
                <a16:creationId xmlns:a16="http://schemas.microsoft.com/office/drawing/2014/main" id="{1C946A9F-3225-4B7A-A5DA-86099AD54258}"/>
              </a:ext>
            </a:extLst>
          </p:cNvPr>
          <p:cNvPicPr>
            <a:picLocks noChangeAspect="1"/>
          </p:cNvPicPr>
          <p:nvPr/>
        </p:nvPicPr>
        <p:blipFill>
          <a:blip r:embed="rId3"/>
          <a:stretch>
            <a:fillRect/>
          </a:stretch>
        </p:blipFill>
        <p:spPr>
          <a:xfrm>
            <a:off x="1891619" y="1956913"/>
            <a:ext cx="1466850" cy="1238250"/>
          </a:xfrm>
          <a:prstGeom prst="rect">
            <a:avLst/>
          </a:prstGeom>
        </p:spPr>
      </p:pic>
      <p:pic>
        <p:nvPicPr>
          <p:cNvPr id="9" name="Picture 8">
            <a:extLst>
              <a:ext uri="{FF2B5EF4-FFF2-40B4-BE49-F238E27FC236}">
                <a16:creationId xmlns:a16="http://schemas.microsoft.com/office/drawing/2014/main" id="{FC5C3709-71CF-47B0-9024-E8D68D6F1E90}"/>
              </a:ext>
            </a:extLst>
          </p:cNvPr>
          <p:cNvPicPr>
            <a:picLocks noChangeAspect="1"/>
          </p:cNvPicPr>
          <p:nvPr/>
        </p:nvPicPr>
        <p:blipFill>
          <a:blip r:embed="rId4"/>
          <a:stretch>
            <a:fillRect/>
          </a:stretch>
        </p:blipFill>
        <p:spPr>
          <a:xfrm>
            <a:off x="3325518" y="2185513"/>
            <a:ext cx="2695575" cy="1695450"/>
          </a:xfrm>
          <a:prstGeom prst="rect">
            <a:avLst/>
          </a:prstGeom>
        </p:spPr>
      </p:pic>
      <p:pic>
        <p:nvPicPr>
          <p:cNvPr id="11" name="Picture 10">
            <a:extLst>
              <a:ext uri="{FF2B5EF4-FFF2-40B4-BE49-F238E27FC236}">
                <a16:creationId xmlns:a16="http://schemas.microsoft.com/office/drawing/2014/main" id="{385D7B05-1699-4971-A99D-6DC47D76C631}"/>
              </a:ext>
            </a:extLst>
          </p:cNvPr>
          <p:cNvPicPr>
            <a:picLocks noChangeAspect="1"/>
          </p:cNvPicPr>
          <p:nvPr/>
        </p:nvPicPr>
        <p:blipFill>
          <a:blip r:embed="rId5"/>
          <a:stretch>
            <a:fillRect/>
          </a:stretch>
        </p:blipFill>
        <p:spPr>
          <a:xfrm>
            <a:off x="8421099" y="3865812"/>
            <a:ext cx="2143125" cy="2133600"/>
          </a:xfrm>
          <a:prstGeom prst="rect">
            <a:avLst/>
          </a:prstGeom>
        </p:spPr>
      </p:pic>
      <p:pic>
        <p:nvPicPr>
          <p:cNvPr id="12" name="Picture 11">
            <a:extLst>
              <a:ext uri="{FF2B5EF4-FFF2-40B4-BE49-F238E27FC236}">
                <a16:creationId xmlns:a16="http://schemas.microsoft.com/office/drawing/2014/main" id="{A0CFA4AC-CFD8-416B-BF71-62417F3A68AE}"/>
              </a:ext>
            </a:extLst>
          </p:cNvPr>
          <p:cNvPicPr>
            <a:picLocks noChangeAspect="1"/>
          </p:cNvPicPr>
          <p:nvPr/>
        </p:nvPicPr>
        <p:blipFill>
          <a:blip r:embed="rId6"/>
          <a:stretch>
            <a:fillRect/>
          </a:stretch>
        </p:blipFill>
        <p:spPr>
          <a:xfrm>
            <a:off x="3358469" y="3871438"/>
            <a:ext cx="2933700" cy="2089986"/>
          </a:xfrm>
          <a:prstGeom prst="rect">
            <a:avLst/>
          </a:prstGeom>
        </p:spPr>
      </p:pic>
      <p:pic>
        <p:nvPicPr>
          <p:cNvPr id="13" name="Picture 12">
            <a:extLst>
              <a:ext uri="{FF2B5EF4-FFF2-40B4-BE49-F238E27FC236}">
                <a16:creationId xmlns:a16="http://schemas.microsoft.com/office/drawing/2014/main" id="{6C29499A-0B97-41E6-94FA-DB74314AC07D}"/>
              </a:ext>
            </a:extLst>
          </p:cNvPr>
          <p:cNvPicPr>
            <a:picLocks noChangeAspect="1"/>
          </p:cNvPicPr>
          <p:nvPr/>
        </p:nvPicPr>
        <p:blipFill>
          <a:blip r:embed="rId7"/>
          <a:stretch>
            <a:fillRect/>
          </a:stretch>
        </p:blipFill>
        <p:spPr>
          <a:xfrm>
            <a:off x="6289834" y="3796102"/>
            <a:ext cx="2133600" cy="2143125"/>
          </a:xfrm>
          <a:prstGeom prst="rect">
            <a:avLst/>
          </a:prstGeom>
        </p:spPr>
      </p:pic>
      <p:pic>
        <p:nvPicPr>
          <p:cNvPr id="14" name="Picture 13">
            <a:extLst>
              <a:ext uri="{FF2B5EF4-FFF2-40B4-BE49-F238E27FC236}">
                <a16:creationId xmlns:a16="http://schemas.microsoft.com/office/drawing/2014/main" id="{9A66380C-BF4F-49A5-9A8D-3FB1E283D556}"/>
              </a:ext>
            </a:extLst>
          </p:cNvPr>
          <p:cNvPicPr>
            <a:picLocks noChangeAspect="1"/>
          </p:cNvPicPr>
          <p:nvPr/>
        </p:nvPicPr>
        <p:blipFill>
          <a:blip r:embed="rId8"/>
          <a:stretch>
            <a:fillRect/>
          </a:stretch>
        </p:blipFill>
        <p:spPr>
          <a:xfrm>
            <a:off x="6039849" y="1956913"/>
            <a:ext cx="2381250" cy="1914525"/>
          </a:xfrm>
          <a:prstGeom prst="rect">
            <a:avLst/>
          </a:prstGeom>
        </p:spPr>
      </p:pic>
      <p:pic>
        <p:nvPicPr>
          <p:cNvPr id="15" name="Picture 14">
            <a:extLst>
              <a:ext uri="{FF2B5EF4-FFF2-40B4-BE49-F238E27FC236}">
                <a16:creationId xmlns:a16="http://schemas.microsoft.com/office/drawing/2014/main" id="{E9925F50-CA66-49C7-84BF-202859B9361C}"/>
              </a:ext>
            </a:extLst>
          </p:cNvPr>
          <p:cNvPicPr>
            <a:picLocks noChangeAspect="1"/>
          </p:cNvPicPr>
          <p:nvPr/>
        </p:nvPicPr>
        <p:blipFill>
          <a:blip r:embed="rId9"/>
          <a:stretch>
            <a:fillRect/>
          </a:stretch>
        </p:blipFill>
        <p:spPr>
          <a:xfrm>
            <a:off x="8421099" y="2017962"/>
            <a:ext cx="2466975" cy="1847850"/>
          </a:xfrm>
          <a:prstGeom prst="rect">
            <a:avLst/>
          </a:prstGeom>
        </p:spPr>
      </p:pic>
      <p:pic>
        <p:nvPicPr>
          <p:cNvPr id="16" name="Picture 15">
            <a:extLst>
              <a:ext uri="{FF2B5EF4-FFF2-40B4-BE49-F238E27FC236}">
                <a16:creationId xmlns:a16="http://schemas.microsoft.com/office/drawing/2014/main" id="{56AA106F-49F0-413C-8694-D9E2D27B0EAD}"/>
              </a:ext>
            </a:extLst>
          </p:cNvPr>
          <p:cNvPicPr>
            <a:picLocks noChangeAspect="1"/>
          </p:cNvPicPr>
          <p:nvPr/>
        </p:nvPicPr>
        <p:blipFill>
          <a:blip r:embed="rId10"/>
          <a:stretch>
            <a:fillRect/>
          </a:stretch>
        </p:blipFill>
        <p:spPr>
          <a:xfrm>
            <a:off x="1420235" y="4434277"/>
            <a:ext cx="1924050" cy="1504950"/>
          </a:xfrm>
          <a:prstGeom prst="rect">
            <a:avLst/>
          </a:prstGeom>
        </p:spPr>
      </p:pic>
    </p:spTree>
    <p:extLst>
      <p:ext uri="{BB962C8B-B14F-4D97-AF65-F5344CB8AC3E}">
        <p14:creationId xmlns:p14="http://schemas.microsoft.com/office/powerpoint/2010/main" val="3267447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E866-A1A5-44EF-A70F-2CEAE64808ED}"/>
              </a:ext>
            </a:extLst>
          </p:cNvPr>
          <p:cNvSpPr>
            <a:spLocks noGrp="1"/>
          </p:cNvSpPr>
          <p:nvPr>
            <p:ph type="title"/>
          </p:nvPr>
        </p:nvSpPr>
        <p:spPr/>
        <p:txBody>
          <a:bodyPr/>
          <a:lstStyle/>
          <a:p>
            <a:br>
              <a:rPr lang="en-US" dirty="0"/>
            </a:br>
            <a:r>
              <a:rPr lang="en-US" dirty="0"/>
              <a:t>examples of golden ratio in nature:</a:t>
            </a:r>
          </a:p>
        </p:txBody>
      </p:sp>
      <p:sp>
        <p:nvSpPr>
          <p:cNvPr id="3" name="Content Placeholder 2">
            <a:extLst>
              <a:ext uri="{FF2B5EF4-FFF2-40B4-BE49-F238E27FC236}">
                <a16:creationId xmlns:a16="http://schemas.microsoft.com/office/drawing/2014/main" id="{C7A1560C-81AA-45D8-8E86-67705265C37C}"/>
              </a:ext>
            </a:extLst>
          </p:cNvPr>
          <p:cNvSpPr>
            <a:spLocks noGrp="1"/>
          </p:cNvSpPr>
          <p:nvPr>
            <p:ph idx="1"/>
          </p:nvPr>
        </p:nvSpPr>
        <p:spPr>
          <a:xfrm rot="7436721">
            <a:off x="745813" y="2977756"/>
            <a:ext cx="9603275" cy="3450613"/>
          </a:xfrm>
        </p:spPr>
        <p:txBody>
          <a:bodyPr/>
          <a:lstStyle/>
          <a:p>
            <a:pPr marL="0" indent="0">
              <a:buNone/>
            </a:pPr>
            <a:r>
              <a:rPr lang="en-US" dirty="0"/>
              <a:t>.</a:t>
            </a:r>
          </a:p>
          <a:p>
            <a:pPr marL="0" indent="0">
              <a:buNone/>
            </a:pPr>
            <a:endParaRPr lang="en-US" dirty="0"/>
          </a:p>
        </p:txBody>
      </p:sp>
      <p:pic>
        <p:nvPicPr>
          <p:cNvPr id="4" name="Picture 3">
            <a:extLst>
              <a:ext uri="{FF2B5EF4-FFF2-40B4-BE49-F238E27FC236}">
                <a16:creationId xmlns:a16="http://schemas.microsoft.com/office/drawing/2014/main" id="{070281BA-943A-4405-BA21-61231B82D1F4}"/>
              </a:ext>
            </a:extLst>
          </p:cNvPr>
          <p:cNvPicPr>
            <a:picLocks noChangeAspect="1"/>
          </p:cNvPicPr>
          <p:nvPr/>
        </p:nvPicPr>
        <p:blipFill>
          <a:blip r:embed="rId2"/>
          <a:stretch>
            <a:fillRect/>
          </a:stretch>
        </p:blipFill>
        <p:spPr>
          <a:xfrm>
            <a:off x="1457254" y="4196903"/>
            <a:ext cx="2567606" cy="1923226"/>
          </a:xfrm>
          <a:prstGeom prst="rect">
            <a:avLst/>
          </a:prstGeom>
        </p:spPr>
      </p:pic>
      <p:pic>
        <p:nvPicPr>
          <p:cNvPr id="5" name="Picture 4">
            <a:extLst>
              <a:ext uri="{FF2B5EF4-FFF2-40B4-BE49-F238E27FC236}">
                <a16:creationId xmlns:a16="http://schemas.microsoft.com/office/drawing/2014/main" id="{3BAD19E1-03CA-48CE-AB35-BCF15A625C9E}"/>
              </a:ext>
            </a:extLst>
          </p:cNvPr>
          <p:cNvPicPr>
            <a:picLocks noChangeAspect="1"/>
          </p:cNvPicPr>
          <p:nvPr/>
        </p:nvPicPr>
        <p:blipFill>
          <a:blip r:embed="rId3"/>
          <a:stretch>
            <a:fillRect/>
          </a:stretch>
        </p:blipFill>
        <p:spPr>
          <a:xfrm>
            <a:off x="3872964" y="1853754"/>
            <a:ext cx="2926023" cy="2343150"/>
          </a:xfrm>
          <a:prstGeom prst="rect">
            <a:avLst/>
          </a:prstGeom>
        </p:spPr>
      </p:pic>
      <p:pic>
        <p:nvPicPr>
          <p:cNvPr id="6" name="Picture 5">
            <a:extLst>
              <a:ext uri="{FF2B5EF4-FFF2-40B4-BE49-F238E27FC236}">
                <a16:creationId xmlns:a16="http://schemas.microsoft.com/office/drawing/2014/main" id="{32DB3D6C-237F-4560-89FA-311C1D0E09EB}"/>
              </a:ext>
            </a:extLst>
          </p:cNvPr>
          <p:cNvPicPr>
            <a:picLocks noChangeAspect="1"/>
          </p:cNvPicPr>
          <p:nvPr/>
        </p:nvPicPr>
        <p:blipFill>
          <a:blip r:embed="rId4"/>
          <a:stretch>
            <a:fillRect/>
          </a:stretch>
        </p:blipFill>
        <p:spPr>
          <a:xfrm>
            <a:off x="6919404" y="4196903"/>
            <a:ext cx="2567606" cy="1923226"/>
          </a:xfrm>
          <a:prstGeom prst="rect">
            <a:avLst/>
          </a:prstGeom>
        </p:spPr>
      </p:pic>
      <p:pic>
        <p:nvPicPr>
          <p:cNvPr id="7" name="Picture 6">
            <a:extLst>
              <a:ext uri="{FF2B5EF4-FFF2-40B4-BE49-F238E27FC236}">
                <a16:creationId xmlns:a16="http://schemas.microsoft.com/office/drawing/2014/main" id="{2FCF861C-3298-49A8-8BE3-8F16919504C4}"/>
              </a:ext>
            </a:extLst>
          </p:cNvPr>
          <p:cNvPicPr>
            <a:picLocks noChangeAspect="1"/>
          </p:cNvPicPr>
          <p:nvPr/>
        </p:nvPicPr>
        <p:blipFill>
          <a:blip r:embed="rId5"/>
          <a:stretch>
            <a:fillRect/>
          </a:stretch>
        </p:blipFill>
        <p:spPr>
          <a:xfrm>
            <a:off x="8887486" y="1853754"/>
            <a:ext cx="2167368" cy="2343150"/>
          </a:xfrm>
          <a:prstGeom prst="rect">
            <a:avLst/>
          </a:prstGeom>
        </p:spPr>
      </p:pic>
      <p:pic>
        <p:nvPicPr>
          <p:cNvPr id="8" name="Picture 7">
            <a:extLst>
              <a:ext uri="{FF2B5EF4-FFF2-40B4-BE49-F238E27FC236}">
                <a16:creationId xmlns:a16="http://schemas.microsoft.com/office/drawing/2014/main" id="{D83569D6-B0D0-490D-B1C7-62F0E9A9F2A9}"/>
              </a:ext>
            </a:extLst>
          </p:cNvPr>
          <p:cNvPicPr>
            <a:picLocks noChangeAspect="1"/>
          </p:cNvPicPr>
          <p:nvPr/>
        </p:nvPicPr>
        <p:blipFill>
          <a:blip r:embed="rId6"/>
          <a:stretch>
            <a:fillRect/>
          </a:stretch>
        </p:blipFill>
        <p:spPr>
          <a:xfrm>
            <a:off x="6744361" y="1853754"/>
            <a:ext cx="2143125" cy="2343149"/>
          </a:xfrm>
          <a:prstGeom prst="rect">
            <a:avLst/>
          </a:prstGeom>
        </p:spPr>
      </p:pic>
      <p:pic>
        <p:nvPicPr>
          <p:cNvPr id="9" name="Picture 8">
            <a:extLst>
              <a:ext uri="{FF2B5EF4-FFF2-40B4-BE49-F238E27FC236}">
                <a16:creationId xmlns:a16="http://schemas.microsoft.com/office/drawing/2014/main" id="{B0627924-A226-4D2F-838A-43341FC75A98}"/>
              </a:ext>
            </a:extLst>
          </p:cNvPr>
          <p:cNvPicPr>
            <a:picLocks noChangeAspect="1"/>
          </p:cNvPicPr>
          <p:nvPr/>
        </p:nvPicPr>
        <p:blipFill>
          <a:blip r:embed="rId7"/>
          <a:stretch>
            <a:fillRect/>
          </a:stretch>
        </p:blipFill>
        <p:spPr>
          <a:xfrm>
            <a:off x="4029311" y="4196903"/>
            <a:ext cx="2890093" cy="1923226"/>
          </a:xfrm>
          <a:prstGeom prst="rect">
            <a:avLst/>
          </a:prstGeom>
        </p:spPr>
      </p:pic>
      <p:pic>
        <p:nvPicPr>
          <p:cNvPr id="10" name="Picture 9">
            <a:extLst>
              <a:ext uri="{FF2B5EF4-FFF2-40B4-BE49-F238E27FC236}">
                <a16:creationId xmlns:a16="http://schemas.microsoft.com/office/drawing/2014/main" id="{2A87C2DD-0010-4DCD-8747-835D1EC6621E}"/>
              </a:ext>
            </a:extLst>
          </p:cNvPr>
          <p:cNvPicPr>
            <a:picLocks noChangeAspect="1"/>
          </p:cNvPicPr>
          <p:nvPr/>
        </p:nvPicPr>
        <p:blipFill>
          <a:blip r:embed="rId8"/>
          <a:stretch>
            <a:fillRect/>
          </a:stretch>
        </p:blipFill>
        <p:spPr>
          <a:xfrm>
            <a:off x="1451579" y="1854057"/>
            <a:ext cx="2421385" cy="2316592"/>
          </a:xfrm>
          <a:prstGeom prst="rect">
            <a:avLst/>
          </a:prstGeom>
        </p:spPr>
      </p:pic>
      <p:pic>
        <p:nvPicPr>
          <p:cNvPr id="11" name="Picture 10">
            <a:extLst>
              <a:ext uri="{FF2B5EF4-FFF2-40B4-BE49-F238E27FC236}">
                <a16:creationId xmlns:a16="http://schemas.microsoft.com/office/drawing/2014/main" id="{5778DA61-B13C-46FF-B909-8A76360FF71C}"/>
              </a:ext>
            </a:extLst>
          </p:cNvPr>
          <p:cNvPicPr>
            <a:picLocks noChangeAspect="1"/>
          </p:cNvPicPr>
          <p:nvPr/>
        </p:nvPicPr>
        <p:blipFill>
          <a:blip r:embed="rId9"/>
          <a:stretch>
            <a:fillRect/>
          </a:stretch>
        </p:blipFill>
        <p:spPr>
          <a:xfrm>
            <a:off x="9487011" y="4194334"/>
            <a:ext cx="1567844" cy="1923228"/>
          </a:xfrm>
          <a:prstGeom prst="rect">
            <a:avLst/>
          </a:prstGeom>
        </p:spPr>
      </p:pic>
    </p:spTree>
    <p:extLst>
      <p:ext uri="{BB962C8B-B14F-4D97-AF65-F5344CB8AC3E}">
        <p14:creationId xmlns:p14="http://schemas.microsoft.com/office/powerpoint/2010/main" val="252099134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515</Words>
  <Application>Microsoft Office PowerPoint</Application>
  <PresentationFormat>Widescreen</PresentationFormat>
  <Paragraphs>24</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Gill Sans MT</vt:lpstr>
      <vt:lpstr>Roboto</vt:lpstr>
      <vt:lpstr>Gallery</vt:lpstr>
      <vt:lpstr>How to reach the golden ratio using fibonacci numbers?</vt:lpstr>
      <vt:lpstr> What is Fibonacci sequence?</vt:lpstr>
      <vt:lpstr> Answer is:</vt:lpstr>
      <vt:lpstr> Why is  golden ratio more pleasing to the eye?</vt:lpstr>
      <vt:lpstr> Answer is:</vt:lpstr>
      <vt:lpstr>Is there a connection of Fibonacci sequence and music?</vt:lpstr>
      <vt:lpstr> fun fact!</vt:lpstr>
      <vt:lpstr>We can also see Fibonacci sequence on many brand logos</vt:lpstr>
      <vt:lpstr> examples of golden ratio in nature:</vt:lpstr>
      <vt:lpstr> examples of golden ratio in architecture: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reach the golden ratio using fibonacci numbers?</dc:title>
  <dc:creator>Djordje Zafirovic</dc:creator>
  <cp:lastModifiedBy>Marija</cp:lastModifiedBy>
  <cp:revision>10</cp:revision>
  <dcterms:created xsi:type="dcterms:W3CDTF">2022-10-16T10:14:42Z</dcterms:created>
  <dcterms:modified xsi:type="dcterms:W3CDTF">2022-10-17T15:05:00Z</dcterms:modified>
</cp:coreProperties>
</file>