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9" r:id="rId4"/>
    <p:sldId id="260" r:id="rId5"/>
    <p:sldId id="261"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A42D90-2D1C-4622-BA58-5EF36822F414}" v="9" dt="2022-10-17T14:50:55.173"/>
    <p1510:client id="{52A61FF5-9626-4E71-AAC7-57BF1CA706BB}" v="85" dt="2022-10-17T14:31:43.679"/>
    <p1510:client id="{A310CF26-1BED-403D-9F40-8C3DAE97E090}" v="103" dt="2022-10-17T14:43:46.624"/>
    <p1510:client id="{F82DF06B-A0DD-41F5-BD46-27A08933D37C}" v="1414" dt="2022-10-16T16:57:56.5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749940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7157CC2-0FC8-4686-B024-99790E0F5162}"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3449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6764DA5-CD3D-4590-A511-FCD3BC7A793E}"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6819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2F5661D-6934-4B32-B92C-470368BF1EC6}"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1346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dirty="0"/>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10/17/2022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1848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E548D31E-DCDA-41A7-9C67-C4B11B94D21D}"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5496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B3762C0-B258-48F1-ADE6-176B4174CCDD}" type="datetimeFigureOut">
              <a:rPr lang="en-US" dirty="0"/>
              <a:t>10/17/2022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6126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10/17/2022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6749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9010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10/17/2022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5579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dirty="0"/>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10/17/2022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56731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10/17/2022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131013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jpe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7.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8.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9.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8" name="Picture 9">
            <a:extLst>
              <a:ext uri="{FF2B5EF4-FFF2-40B4-BE49-F238E27FC236}">
                <a16:creationId xmlns:a16="http://schemas.microsoft.com/office/drawing/2014/main" id="{0E4DBCDB-BBB0-BD2A-BF1C-145B96331B55}"/>
              </a:ext>
            </a:extLst>
          </p:cNvPr>
          <p:cNvPicPr>
            <a:picLocks noChangeAspect="1"/>
          </p:cNvPicPr>
          <p:nvPr/>
        </p:nvPicPr>
        <p:blipFill rotWithShape="1">
          <a:blip r:embed="rId2">
            <a:duotone>
              <a:prstClr val="black"/>
              <a:prstClr val="white"/>
            </a:duotone>
            <a:alphaModFix amt="80000"/>
          </a:blip>
          <a:srcRect r="-2" b="5406"/>
          <a:stretch/>
        </p:blipFill>
        <p:spPr>
          <a:xfrm>
            <a:off x="4239217" y="-171507"/>
            <a:ext cx="9059839" cy="6855958"/>
          </a:xfrm>
          <a:prstGeom prst="rect">
            <a:avLst/>
          </a:prstGeom>
        </p:spPr>
      </p:pic>
      <p:sp>
        <p:nvSpPr>
          <p:cNvPr id="60" name="Rectangle 59">
            <a:extLst>
              <a:ext uri="{FF2B5EF4-FFF2-40B4-BE49-F238E27FC236}">
                <a16:creationId xmlns:a16="http://schemas.microsoft.com/office/drawing/2014/main" id="{F6A67491-8DC4-4A39-8A37-58B2F086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2" name="Title 1"/>
          <p:cNvSpPr>
            <a:spLocks noGrp="1"/>
          </p:cNvSpPr>
          <p:nvPr>
            <p:ph type="ctrTitle"/>
          </p:nvPr>
        </p:nvSpPr>
        <p:spPr>
          <a:xfrm>
            <a:off x="6556100" y="1360492"/>
            <a:ext cx="4972511" cy="3457088"/>
          </a:xfrm>
        </p:spPr>
        <p:txBody>
          <a:bodyPr anchor="ctr">
            <a:normAutofit/>
          </a:bodyPr>
          <a:lstStyle/>
          <a:p>
            <a:r>
              <a:rPr lang="en-US" sz="4200" b="1">
                <a:solidFill>
                  <a:srgbClr val="FFFFFF"/>
                </a:solidFill>
                <a:cs typeface="Calibri Light"/>
              </a:rPr>
              <a:t>WHO IS FIBONNACI?</a:t>
            </a:r>
            <a:br>
              <a:rPr lang="en-US" sz="4200" b="1">
                <a:solidFill>
                  <a:srgbClr val="FFFFFF"/>
                </a:solidFill>
                <a:cs typeface="Calibri Light"/>
              </a:rPr>
            </a:br>
            <a:r>
              <a:rPr lang="en-US" sz="4200" b="1">
                <a:solidFill>
                  <a:srgbClr val="FFFFFF"/>
                </a:solidFill>
                <a:cs typeface="Calibri Light"/>
              </a:rPr>
              <a:t>WHAT IS FIBONNACI SEQUENCE AND THE GOLDEN RATIO?</a:t>
            </a:r>
          </a:p>
        </p:txBody>
      </p:sp>
      <p:sp>
        <p:nvSpPr>
          <p:cNvPr id="3" name="Subtitle 2"/>
          <p:cNvSpPr>
            <a:spLocks noGrp="1"/>
          </p:cNvSpPr>
          <p:nvPr>
            <p:ph type="subTitle" idx="1"/>
          </p:nvPr>
        </p:nvSpPr>
        <p:spPr>
          <a:xfrm>
            <a:off x="6556100" y="5036650"/>
            <a:ext cx="4972512" cy="1061291"/>
          </a:xfrm>
        </p:spPr>
        <p:txBody>
          <a:bodyPr vert="horz" lIns="91440" tIns="45720" rIns="91440" bIns="45720" rtlCol="0">
            <a:normAutofit/>
          </a:bodyPr>
          <a:lstStyle/>
          <a:p>
            <a:r>
              <a:rPr lang="en-US">
                <a:solidFill>
                  <a:srgbClr val="FFFFFF"/>
                </a:solidFill>
                <a:cs typeface="Calibri"/>
              </a:rPr>
              <a:t>By:Šejla Demiri and Nađa Stanković</a:t>
            </a:r>
            <a:endParaRPr lang="en-US">
              <a:solidFill>
                <a:srgbClr val="FFFFFF"/>
              </a:solidFill>
            </a:endParaRPr>
          </a:p>
        </p:txBody>
      </p:sp>
      <p:sp>
        <p:nvSpPr>
          <p:cNvPr id="62" name="Freeform: Shape 61">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5" name="Picture 5" descr="A picture containing text, old, black, white&#10;&#10;Description automatically generated">
            <a:extLst>
              <a:ext uri="{FF2B5EF4-FFF2-40B4-BE49-F238E27FC236}">
                <a16:creationId xmlns:a16="http://schemas.microsoft.com/office/drawing/2014/main" id="{50477F61-0F60-E95B-FF88-21514CBAFC0B}"/>
              </a:ext>
            </a:extLst>
          </p:cNvPr>
          <p:cNvPicPr>
            <a:picLocks noChangeAspect="1"/>
          </p:cNvPicPr>
          <p:nvPr/>
        </p:nvPicPr>
        <p:blipFill rotWithShape="1">
          <a:blip r:embed="rId5"/>
          <a:srcRect r="1" b="5074"/>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4" name="TextBox 3">
            <a:extLst>
              <a:ext uri="{FF2B5EF4-FFF2-40B4-BE49-F238E27FC236}">
                <a16:creationId xmlns:a16="http://schemas.microsoft.com/office/drawing/2014/main" id="{525E1442-8CB0-50FC-435A-BCE19D9554B6}"/>
              </a:ext>
            </a:extLst>
          </p:cNvPr>
          <p:cNvSpPr txBox="1"/>
          <p:nvPr/>
        </p:nvSpPr>
        <p:spPr>
          <a:xfrm rot="10800000">
            <a:off x="1793275" y="267778"/>
            <a:ext cx="3730625" cy="4762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45" name="Group 32">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4" name="Oval 33">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5" name="Oval 34">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46" name="Rectangle 3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582C1C-358C-348A-BE61-527354F87433}"/>
              </a:ext>
            </a:extLst>
          </p:cNvPr>
          <p:cNvSpPr>
            <a:spLocks noGrp="1"/>
          </p:cNvSpPr>
          <p:nvPr>
            <p:ph type="title"/>
          </p:nvPr>
        </p:nvSpPr>
        <p:spPr>
          <a:xfrm>
            <a:off x="6386284" y="484632"/>
            <a:ext cx="4741963" cy="1971964"/>
          </a:xfrm>
        </p:spPr>
        <p:txBody>
          <a:bodyPr vert="horz" lIns="91440" tIns="45720" rIns="91440" bIns="45720" rtlCol="0" anchor="ctr">
            <a:normAutofit/>
          </a:bodyPr>
          <a:lstStyle/>
          <a:p>
            <a:r>
              <a:rPr lang="en-US" sz="4800" b="1">
                <a:solidFill>
                  <a:schemeClr val="tx1"/>
                </a:solidFill>
              </a:rPr>
              <a:t>Who was Fibonacci?</a:t>
            </a:r>
            <a:endParaRPr lang="en-US" sz="4800">
              <a:solidFill>
                <a:schemeClr val="tx1"/>
              </a:solidFill>
            </a:endParaRPr>
          </a:p>
        </p:txBody>
      </p:sp>
      <p:sp>
        <p:nvSpPr>
          <p:cNvPr id="47" name="Freeform: Shape 38">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text, old, black, white&#10;&#10;Description automatically generated">
            <a:extLst>
              <a:ext uri="{FF2B5EF4-FFF2-40B4-BE49-F238E27FC236}">
                <a16:creationId xmlns:a16="http://schemas.microsoft.com/office/drawing/2014/main" id="{32DC594E-9346-2213-C434-B7FE736C3D7A}"/>
              </a:ext>
            </a:extLst>
          </p:cNvPr>
          <p:cNvPicPr>
            <a:picLocks noGrp="1" noChangeAspect="1"/>
          </p:cNvPicPr>
          <p:nvPr>
            <p:ph sz="half" idx="1"/>
          </p:nvPr>
        </p:nvPicPr>
        <p:blipFill rotWithShape="1">
          <a:blip r:embed="rId5"/>
          <a:srcRect r="19696"/>
          <a:stretch/>
        </p:blipFill>
        <p:spPr>
          <a:xfrm>
            <a:off x="984716" y="1244464"/>
            <a:ext cx="2963487" cy="43737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 Placeholder 3">
            <a:extLst>
              <a:ext uri="{FF2B5EF4-FFF2-40B4-BE49-F238E27FC236}">
                <a16:creationId xmlns:a16="http://schemas.microsoft.com/office/drawing/2014/main" id="{1424CA71-C0C9-E13A-D0CA-A8DB3D7836AF}"/>
              </a:ext>
            </a:extLst>
          </p:cNvPr>
          <p:cNvSpPr>
            <a:spLocks noGrp="1"/>
          </p:cNvSpPr>
          <p:nvPr>
            <p:ph sz="half" idx="2"/>
          </p:nvPr>
        </p:nvSpPr>
        <p:spPr>
          <a:xfrm>
            <a:off x="6386286" y="2456596"/>
            <a:ext cx="4741962" cy="3715603"/>
          </a:xfrm>
        </p:spPr>
        <p:txBody>
          <a:bodyPr vert="horz" lIns="91440" tIns="45720" rIns="91440" bIns="45720" rtlCol="0" anchor="t">
            <a:normAutofit/>
          </a:bodyPr>
          <a:lstStyle/>
          <a:p>
            <a:r>
              <a:rPr lang="en-US" sz="1700" dirty="0"/>
              <a:t>Fibonacci named Leonardo Bonacci, famous like  Leonardo of Pisa. He was Italian mathematician from the Republic of Pisa. He was also famous "The most talented Wester mathematician of the middle ages". He was born around 1170. Fibonacci traveled with his father Guglielmo Bonacci in Bugia (Algeria) where he was educated and he learned about the Hindu-Arabic numeral system. His mother was Alessandra </a:t>
            </a:r>
            <a:r>
              <a:rPr lang="en-US" sz="1700" dirty="0" err="1"/>
              <a:t>Bonacci,he</a:t>
            </a:r>
            <a:r>
              <a:rPr lang="en-US" sz="1700" dirty="0"/>
              <a:t> also had a brother </a:t>
            </a:r>
            <a:r>
              <a:rPr lang="en-US" sz="1700" dirty="0" err="1"/>
              <a:t>Bonaccinghus</a:t>
            </a:r>
            <a:r>
              <a:rPr lang="en-US" sz="1700" dirty="0"/>
              <a:t> </a:t>
            </a:r>
            <a:r>
              <a:rPr lang="en-US" sz="1700" dirty="0" err="1"/>
              <a:t>Bonacci.He</a:t>
            </a:r>
            <a:r>
              <a:rPr lang="en-US" sz="1700" dirty="0"/>
              <a:t> died at 1250,and he lived around 80 ages.</a:t>
            </a:r>
            <a:endParaRPr lang="en-US"/>
          </a:p>
        </p:txBody>
      </p:sp>
      <p:grpSp>
        <p:nvGrpSpPr>
          <p:cNvPr id="48" name="Group 40">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2" name="Oval 41">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43" name="Oval 42">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2691283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1" name="Oval 50">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2" name="Oval 51">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54" name="Rectangle 5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2B466B-1B24-B8DB-814F-2043B582BD6D}"/>
              </a:ext>
            </a:extLst>
          </p:cNvPr>
          <p:cNvSpPr>
            <a:spLocks noGrp="1"/>
          </p:cNvSpPr>
          <p:nvPr>
            <p:ph type="title"/>
          </p:nvPr>
        </p:nvSpPr>
        <p:spPr>
          <a:xfrm>
            <a:off x="6386284" y="484632"/>
            <a:ext cx="4741963" cy="1971964"/>
          </a:xfrm>
        </p:spPr>
        <p:txBody>
          <a:bodyPr vert="horz" lIns="91440" tIns="45720" rIns="91440" bIns="45720" rtlCol="0" anchor="ctr">
            <a:normAutofit/>
          </a:bodyPr>
          <a:lstStyle/>
          <a:p>
            <a:r>
              <a:rPr lang="en-US" sz="4800">
                <a:solidFill>
                  <a:schemeClr val="tx1"/>
                </a:solidFill>
              </a:rPr>
              <a:t>What is fibonacci sequence?</a:t>
            </a:r>
          </a:p>
        </p:txBody>
      </p:sp>
      <p:sp>
        <p:nvSpPr>
          <p:cNvPr id="56" name="Freeform: Shape 55">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Diagram&#10;&#10;Description automatically generated">
            <a:extLst>
              <a:ext uri="{FF2B5EF4-FFF2-40B4-BE49-F238E27FC236}">
                <a16:creationId xmlns:a16="http://schemas.microsoft.com/office/drawing/2014/main" id="{1510D37C-84FC-807F-BE0E-AEF60168BACE}"/>
              </a:ext>
            </a:extLst>
          </p:cNvPr>
          <p:cNvPicPr>
            <a:picLocks noGrp="1" noChangeAspect="1"/>
          </p:cNvPicPr>
          <p:nvPr>
            <p:ph sz="half" idx="2"/>
          </p:nvPr>
        </p:nvPicPr>
        <p:blipFill rotWithShape="1">
          <a:blip r:embed="rId5"/>
          <a:srcRect l="11349" r="22307"/>
          <a:stretch/>
        </p:blipFill>
        <p:spPr>
          <a:xfrm>
            <a:off x="823396" y="1454494"/>
            <a:ext cx="3573675" cy="403993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Content Placeholder 2">
            <a:extLst>
              <a:ext uri="{FF2B5EF4-FFF2-40B4-BE49-F238E27FC236}">
                <a16:creationId xmlns:a16="http://schemas.microsoft.com/office/drawing/2014/main" id="{3A82CA0D-3592-78A4-1497-B0113480BA28}"/>
              </a:ext>
            </a:extLst>
          </p:cNvPr>
          <p:cNvSpPr>
            <a:spLocks noGrp="1"/>
          </p:cNvSpPr>
          <p:nvPr>
            <p:ph sz="half" idx="1"/>
          </p:nvPr>
        </p:nvSpPr>
        <p:spPr>
          <a:xfrm>
            <a:off x="6386286" y="2456596"/>
            <a:ext cx="4741962" cy="3715603"/>
          </a:xfrm>
        </p:spPr>
        <p:txBody>
          <a:bodyPr vert="horz" lIns="91440" tIns="45720" rIns="91440" bIns="45720" rtlCol="0" anchor="t">
            <a:normAutofit/>
          </a:bodyPr>
          <a:lstStyle/>
          <a:p>
            <a:r>
              <a:rPr lang="en-US" dirty="0" err="1"/>
              <a:t>Fibbonacci</a:t>
            </a:r>
            <a:r>
              <a:rPr lang="en-US" dirty="0"/>
              <a:t> sequence is sequence of numbers which the first two numbers are 0 and 1,and each subsequent number is the sum of the previous two </a:t>
            </a:r>
            <a:r>
              <a:rPr lang="en-US" dirty="0" err="1"/>
              <a:t>numbers.Fibonacci</a:t>
            </a:r>
            <a:r>
              <a:rPr lang="en-US" dirty="0"/>
              <a:t> sequence helped with the growth of the rabbits population.</a:t>
            </a:r>
          </a:p>
        </p:txBody>
      </p:sp>
      <p:grpSp>
        <p:nvGrpSpPr>
          <p:cNvPr id="58" name="Group 57">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9" name="Oval 58">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60" name="Oval 59">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29097473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EC78E3E1-BBBA-4058-AAEB-714F04B025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0" name="Oval 29">
              <a:extLst>
                <a:ext uri="{FF2B5EF4-FFF2-40B4-BE49-F238E27FC236}">
                  <a16:creationId xmlns:a16="http://schemas.microsoft.com/office/drawing/2014/main" id="{86860FA5-CE2B-4019-8FD1-031D7D84E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1" name="Oval 30">
              <a:extLst>
                <a:ext uri="{FF2B5EF4-FFF2-40B4-BE49-F238E27FC236}">
                  <a16:creationId xmlns:a16="http://schemas.microsoft.com/office/drawing/2014/main" id="{392DF474-2C37-4DC7-B889-E88EAADEA6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33" name="Rectangle 32">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D74BA1-43EC-36EB-470B-3C55F116D83E}"/>
              </a:ext>
            </a:extLst>
          </p:cNvPr>
          <p:cNvSpPr>
            <a:spLocks noGrp="1"/>
          </p:cNvSpPr>
          <p:nvPr>
            <p:ph type="title"/>
          </p:nvPr>
        </p:nvSpPr>
        <p:spPr>
          <a:xfrm>
            <a:off x="6386284" y="484632"/>
            <a:ext cx="4741963" cy="1971964"/>
          </a:xfrm>
        </p:spPr>
        <p:txBody>
          <a:bodyPr vert="horz" lIns="91440" tIns="45720" rIns="91440" bIns="45720" rtlCol="0" anchor="ctr">
            <a:normAutofit/>
          </a:bodyPr>
          <a:lstStyle/>
          <a:p>
            <a:r>
              <a:rPr lang="en-US" sz="4800" dirty="0">
                <a:solidFill>
                  <a:schemeClr val="tx1"/>
                </a:solidFill>
              </a:rPr>
              <a:t>WHAT IS GOLDEN RATIO?</a:t>
            </a:r>
          </a:p>
        </p:txBody>
      </p:sp>
      <p:sp>
        <p:nvSpPr>
          <p:cNvPr id="35" name="Freeform: Shape 34">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text, star, outdoor object&#10;&#10;Description automatically generated">
            <a:extLst>
              <a:ext uri="{FF2B5EF4-FFF2-40B4-BE49-F238E27FC236}">
                <a16:creationId xmlns:a16="http://schemas.microsoft.com/office/drawing/2014/main" id="{AA56B6AC-8404-A6C9-EC34-515E60E9410B}"/>
              </a:ext>
            </a:extLst>
          </p:cNvPr>
          <p:cNvPicPr>
            <a:picLocks noGrp="1" noChangeAspect="1"/>
          </p:cNvPicPr>
          <p:nvPr>
            <p:ph sz="half" idx="2"/>
          </p:nvPr>
        </p:nvPicPr>
        <p:blipFill rotWithShape="1">
          <a:blip r:embed="rId5"/>
          <a:srcRect t="14047" b="1684"/>
          <a:stretch/>
        </p:blipFill>
        <p:spPr>
          <a:xfrm>
            <a:off x="291434" y="1635488"/>
            <a:ext cx="4350051" cy="27865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ontent Placeholder 2">
            <a:extLst>
              <a:ext uri="{FF2B5EF4-FFF2-40B4-BE49-F238E27FC236}">
                <a16:creationId xmlns:a16="http://schemas.microsoft.com/office/drawing/2014/main" id="{C1D5F24C-CBA0-ECCE-ABD0-7176EA28D67F}"/>
              </a:ext>
            </a:extLst>
          </p:cNvPr>
          <p:cNvSpPr>
            <a:spLocks noGrp="1"/>
          </p:cNvSpPr>
          <p:nvPr>
            <p:ph sz="half" idx="1"/>
          </p:nvPr>
        </p:nvSpPr>
        <p:spPr>
          <a:xfrm>
            <a:off x="6386286" y="2456596"/>
            <a:ext cx="4741962" cy="3715603"/>
          </a:xfrm>
        </p:spPr>
        <p:txBody>
          <a:bodyPr vert="horz" lIns="91440" tIns="45720" rIns="91440" bIns="45720" rtlCol="0" anchor="t">
            <a:normAutofit/>
          </a:bodyPr>
          <a:lstStyle/>
          <a:p>
            <a:r>
              <a:rPr lang="en-US" b="1" dirty="0"/>
              <a:t>The Golden </a:t>
            </a:r>
            <a:r>
              <a:rPr lang="en-US" b="1" dirty="0" err="1"/>
              <a:t>Ratio,also</a:t>
            </a:r>
            <a:r>
              <a:rPr lang="en-US" b="1" dirty="0"/>
              <a:t> known as golden </a:t>
            </a:r>
            <a:r>
              <a:rPr lang="en-US" b="1" dirty="0" err="1"/>
              <a:t>number,golden</a:t>
            </a:r>
            <a:r>
              <a:rPr lang="en-US" b="1" dirty="0"/>
              <a:t> proportion or divine </a:t>
            </a:r>
            <a:r>
              <a:rPr lang="en-US" b="1" dirty="0" err="1"/>
              <a:t>proportion,is</a:t>
            </a:r>
            <a:r>
              <a:rPr lang="en-US" b="1" dirty="0"/>
              <a:t> a ration between two numbers that is close to 1.618.Commonly written as the Greek letter </a:t>
            </a:r>
            <a:r>
              <a:rPr lang="en-US" b="1" dirty="0">
                <a:ea typeface="+mn-lt"/>
                <a:cs typeface="+mn-lt"/>
              </a:rPr>
              <a:t>𝛑,it is closely related to the Fibonacci </a:t>
            </a:r>
            <a:r>
              <a:rPr lang="en-US" b="1" dirty="0" err="1">
                <a:ea typeface="+mn-lt"/>
                <a:cs typeface="+mn-lt"/>
              </a:rPr>
              <a:t>sequence.The</a:t>
            </a:r>
            <a:r>
              <a:rPr lang="en-US" b="1" dirty="0">
                <a:ea typeface="+mn-lt"/>
                <a:cs typeface="+mn-lt"/>
              </a:rPr>
              <a:t> golden ratio can be found in the </a:t>
            </a:r>
            <a:r>
              <a:rPr lang="en-US" b="1" dirty="0" err="1">
                <a:ea typeface="+mn-lt"/>
                <a:cs typeface="+mn-lt"/>
              </a:rPr>
              <a:t>buildings,the</a:t>
            </a:r>
            <a:r>
              <a:rPr lang="en-US" b="1" dirty="0">
                <a:ea typeface="+mn-lt"/>
                <a:cs typeface="+mn-lt"/>
              </a:rPr>
              <a:t> </a:t>
            </a:r>
            <a:r>
              <a:rPr lang="en-US" b="1" dirty="0" err="1">
                <a:ea typeface="+mn-lt"/>
                <a:cs typeface="+mn-lt"/>
              </a:rPr>
              <a:t>anatomz</a:t>
            </a:r>
            <a:r>
              <a:rPr lang="en-US" b="1" dirty="0">
                <a:ea typeface="+mn-lt"/>
                <a:cs typeface="+mn-lt"/>
              </a:rPr>
              <a:t> of human </a:t>
            </a:r>
            <a:r>
              <a:rPr lang="en-US" b="1" dirty="0" err="1">
                <a:ea typeface="+mn-lt"/>
                <a:cs typeface="+mn-lt"/>
              </a:rPr>
              <a:t>body,art</a:t>
            </a:r>
            <a:r>
              <a:rPr lang="en-US" b="1" dirty="0">
                <a:ea typeface="+mn-lt"/>
                <a:cs typeface="+mn-lt"/>
              </a:rPr>
              <a:t> and many other things.</a:t>
            </a:r>
            <a:endParaRPr lang="en-US" b="1" dirty="0"/>
          </a:p>
        </p:txBody>
      </p:sp>
      <p:grpSp>
        <p:nvGrpSpPr>
          <p:cNvPr id="37" name="Group 36">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8" name="Oval 37">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9" name="Oval 38">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40587795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bg>
      <p:bgPr>
        <a:blipFill rotWithShape="1">
          <a:blip r:embed="rId2">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CC0DCE3-8753-43BB-86D2-6452D91E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28BC7A6-65CA-4655-8641-7BDE9699B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58755CF4-45A8-4971-A14E-D6DE02B4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21F62D5-850C-4310-A813-747E46433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37" name="Oval 36">
              <a:extLst>
                <a:ext uri="{FF2B5EF4-FFF2-40B4-BE49-F238E27FC236}">
                  <a16:creationId xmlns:a16="http://schemas.microsoft.com/office/drawing/2014/main" id="{CAD4B505-4A68-456B-9AFD-344192BE9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8" name="Oval 37">
              <a:extLst>
                <a:ext uri="{FF2B5EF4-FFF2-40B4-BE49-F238E27FC236}">
                  <a16:creationId xmlns:a16="http://schemas.microsoft.com/office/drawing/2014/main" id="{A7F9A339-5395-403B-B163-DFDDD9E09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40" name="Rectangle 39">
            <a:extLst>
              <a:ext uri="{FF2B5EF4-FFF2-40B4-BE49-F238E27FC236}">
                <a16:creationId xmlns:a16="http://schemas.microsoft.com/office/drawing/2014/main" id="{472095BC-C06B-45BD-A206-0F75C6A4A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2" name="Rectangle 41">
            <a:extLst>
              <a:ext uri="{FF2B5EF4-FFF2-40B4-BE49-F238E27FC236}">
                <a16:creationId xmlns:a16="http://schemas.microsoft.com/office/drawing/2014/main" id="{93DBA412-8084-461A-9B2F-284ED45FA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906E68-63FC-097B-0240-C04712506CD3}"/>
              </a:ext>
            </a:extLst>
          </p:cNvPr>
          <p:cNvSpPr>
            <a:spLocks noGrp="1"/>
          </p:cNvSpPr>
          <p:nvPr>
            <p:ph type="title"/>
          </p:nvPr>
        </p:nvSpPr>
        <p:spPr>
          <a:xfrm>
            <a:off x="5909094" y="4919734"/>
            <a:ext cx="5475137" cy="1264571"/>
          </a:xfrm>
        </p:spPr>
        <p:txBody>
          <a:bodyPr vert="horz" lIns="91440" tIns="45720" rIns="91440" bIns="45720" rtlCol="0" anchor="b">
            <a:normAutofit fontScale="90000"/>
          </a:bodyPr>
          <a:lstStyle/>
          <a:p>
            <a:pPr>
              <a:lnSpc>
                <a:spcPct val="80000"/>
              </a:lnSpc>
            </a:pPr>
            <a:r>
              <a:rPr lang="en-US" sz="6600" dirty="0">
                <a:solidFill>
                  <a:schemeClr val="tx1"/>
                </a:solidFill>
              </a:rPr>
              <a:t>.</a:t>
            </a:r>
            <a:br>
              <a:rPr lang="en-US" sz="6600" dirty="0">
                <a:solidFill>
                  <a:schemeClr val="tx1"/>
                </a:solidFill>
              </a:rPr>
            </a:br>
            <a:br>
              <a:rPr lang="en-US" sz="6600" dirty="0"/>
            </a:br>
            <a:br>
              <a:rPr lang="en-US" sz="2400" dirty="0"/>
            </a:br>
            <a:r>
              <a:rPr lang="en-US" sz="4000" dirty="0">
                <a:solidFill>
                  <a:schemeClr val="tx1"/>
                </a:solidFill>
              </a:rPr>
              <a:t>THE Golden Ratio</a:t>
            </a:r>
            <a:br>
              <a:rPr lang="en-US" sz="4000" dirty="0"/>
            </a:br>
            <a:br>
              <a:rPr lang="en-US" sz="2400" dirty="0"/>
            </a:br>
            <a:br>
              <a:rPr lang="en-US" sz="2400" dirty="0"/>
            </a:br>
            <a:r>
              <a:rPr lang="en-US" sz="3200" dirty="0">
                <a:solidFill>
                  <a:schemeClr val="tx1"/>
                </a:solidFill>
              </a:rPr>
              <a:t> the golden ratio is very important for our history </a:t>
            </a:r>
            <a:r>
              <a:rPr lang="en-US" sz="3200" dirty="0" err="1">
                <a:solidFill>
                  <a:schemeClr val="tx1"/>
                </a:solidFill>
              </a:rPr>
              <a:t>bescause</a:t>
            </a:r>
            <a:r>
              <a:rPr lang="en-US" sz="3200" dirty="0">
                <a:solidFill>
                  <a:schemeClr val="tx1"/>
                </a:solidFill>
              </a:rPr>
              <a:t> important works were made with the help of the golden ratio</a:t>
            </a:r>
            <a:endParaRPr lang="en-US" sz="3200" kern="1200" cap="all" baseline="0" dirty="0">
              <a:solidFill>
                <a:schemeClr val="tx1"/>
              </a:solidFill>
            </a:endParaRPr>
          </a:p>
        </p:txBody>
      </p:sp>
      <p:sp>
        <p:nvSpPr>
          <p:cNvPr id="44" name="Freeform: Shape 43">
            <a:extLst>
              <a:ext uri="{FF2B5EF4-FFF2-40B4-BE49-F238E27FC236}">
                <a16:creationId xmlns:a16="http://schemas.microsoft.com/office/drawing/2014/main" id="{4D40AAF3-394B-453B-8AF1-B796F8F9F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0"/>
            <a:ext cx="4480560" cy="2516783"/>
          </a:xfrm>
          <a:custGeom>
            <a:avLst/>
            <a:gdLst>
              <a:gd name="connsiteX0" fmla="*/ 273471 w 4480560"/>
              <a:gd name="connsiteY0" fmla="*/ 0 h 2516783"/>
              <a:gd name="connsiteX1" fmla="*/ 4207090 w 4480560"/>
              <a:gd name="connsiteY1" fmla="*/ 0 h 2516783"/>
              <a:gd name="connsiteX2" fmla="*/ 4218264 w 4480560"/>
              <a:gd name="connsiteY2" fmla="*/ 73216 h 2516783"/>
              <a:gd name="connsiteX3" fmla="*/ 4228529 w 4480560"/>
              <a:gd name="connsiteY3" fmla="*/ 276503 h 2516783"/>
              <a:gd name="connsiteX4" fmla="*/ 2240280 w 4480560"/>
              <a:gd name="connsiteY4" fmla="*/ 2264752 h 2516783"/>
              <a:gd name="connsiteX5" fmla="*/ 252032 w 4480560"/>
              <a:gd name="connsiteY5" fmla="*/ 276503 h 2516783"/>
              <a:gd name="connsiteX6" fmla="*/ 262297 w 4480560"/>
              <a:gd name="connsiteY6" fmla="*/ 73216 h 2516783"/>
              <a:gd name="connsiteX7" fmla="*/ 18808 w 4480560"/>
              <a:gd name="connsiteY7" fmla="*/ 0 h 2516783"/>
              <a:gd name="connsiteX8" fmla="*/ 216879 w 4480560"/>
              <a:gd name="connsiteY8" fmla="*/ 0 h 2516783"/>
              <a:gd name="connsiteX9" fmla="*/ 206579 w 4480560"/>
              <a:gd name="connsiteY9" fmla="*/ 67490 h 2516783"/>
              <a:gd name="connsiteX10" fmla="*/ 196025 w 4480560"/>
              <a:gd name="connsiteY10" fmla="*/ 276503 h 2516783"/>
              <a:gd name="connsiteX11" fmla="*/ 2240280 w 4480560"/>
              <a:gd name="connsiteY11" fmla="*/ 2320759 h 2516783"/>
              <a:gd name="connsiteX12" fmla="*/ 4284535 w 4480560"/>
              <a:gd name="connsiteY12" fmla="*/ 276503 h 2516783"/>
              <a:gd name="connsiteX13" fmla="*/ 4273981 w 4480560"/>
              <a:gd name="connsiteY13" fmla="*/ 67490 h 2516783"/>
              <a:gd name="connsiteX14" fmla="*/ 4263681 w 4480560"/>
              <a:gd name="connsiteY14" fmla="*/ 0 h 2516783"/>
              <a:gd name="connsiteX15" fmla="*/ 4461752 w 4480560"/>
              <a:gd name="connsiteY15" fmla="*/ 0 h 2516783"/>
              <a:gd name="connsiteX16" fmla="*/ 4468994 w 4480560"/>
              <a:gd name="connsiteY16" fmla="*/ 47447 h 2516783"/>
              <a:gd name="connsiteX17" fmla="*/ 4480560 w 4480560"/>
              <a:gd name="connsiteY17" fmla="*/ 276503 h 2516783"/>
              <a:gd name="connsiteX18" fmla="*/ 2240280 w 4480560"/>
              <a:gd name="connsiteY18" fmla="*/ 2516783 h 2516783"/>
              <a:gd name="connsiteX19" fmla="*/ 0 w 4480560"/>
              <a:gd name="connsiteY19" fmla="*/ 276503 h 2516783"/>
              <a:gd name="connsiteX20" fmla="*/ 11567 w 4480560"/>
              <a:gd name="connsiteY20" fmla="*/ 47447 h 25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46" name="Freeform: Shape 45">
            <a:extLst>
              <a:ext uri="{FF2B5EF4-FFF2-40B4-BE49-F238E27FC236}">
                <a16:creationId xmlns:a16="http://schemas.microsoft.com/office/drawing/2014/main" id="{A4D0672D-43C7-420C-A186-48122D7CD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667"/>
            <a:ext cx="5681204" cy="6320333"/>
          </a:xfrm>
          <a:custGeom>
            <a:avLst/>
            <a:gdLst>
              <a:gd name="connsiteX0" fmla="*/ 0 w 5681204"/>
              <a:gd name="connsiteY0" fmla="*/ 5597835 h 6320333"/>
              <a:gd name="connsiteX1" fmla="*/ 39695 w 5681204"/>
              <a:gd name="connsiteY1" fmla="*/ 5641510 h 6320333"/>
              <a:gd name="connsiteX2" fmla="*/ 1034272 w 5681204"/>
              <a:gd name="connsiteY2" fmla="*/ 6312073 h 6320333"/>
              <a:gd name="connsiteX3" fmla="*/ 1056841 w 5681204"/>
              <a:gd name="connsiteY3" fmla="*/ 6320333 h 6320333"/>
              <a:gd name="connsiteX4" fmla="*/ 413612 w 5681204"/>
              <a:gd name="connsiteY4" fmla="*/ 6320333 h 6320333"/>
              <a:gd name="connsiteX5" fmla="*/ 300961 w 5681204"/>
              <a:gd name="connsiteY5" fmla="*/ 6249073 h 6320333"/>
              <a:gd name="connsiteX6" fmla="*/ 71042 w 5681204"/>
              <a:gd name="connsiteY6" fmla="*/ 6074983 h 6320333"/>
              <a:gd name="connsiteX7" fmla="*/ 0 w 5681204"/>
              <a:gd name="connsiteY7" fmla="*/ 6010415 h 6320333"/>
              <a:gd name="connsiteX8" fmla="*/ 2252205 w 5681204"/>
              <a:gd name="connsiteY8" fmla="*/ 385763 h 6320333"/>
              <a:gd name="connsiteX9" fmla="*/ 5295442 w 5681204"/>
              <a:gd name="connsiteY9" fmla="*/ 3429000 h 6320333"/>
              <a:gd name="connsiteX10" fmla="*/ 3436771 w 5681204"/>
              <a:gd name="connsiteY10" fmla="*/ 6233085 h 6320333"/>
              <a:gd name="connsiteX11" fmla="*/ 3198390 w 5681204"/>
              <a:gd name="connsiteY11" fmla="*/ 6320333 h 6320333"/>
              <a:gd name="connsiteX12" fmla="*/ 1306021 w 5681204"/>
              <a:gd name="connsiteY12" fmla="*/ 6320333 h 6320333"/>
              <a:gd name="connsiteX13" fmla="*/ 1067639 w 5681204"/>
              <a:gd name="connsiteY13" fmla="*/ 6233085 h 6320333"/>
              <a:gd name="connsiteX14" fmla="*/ 100311 w 5681204"/>
              <a:gd name="connsiteY14" fmla="*/ 5580893 h 6320333"/>
              <a:gd name="connsiteX15" fmla="*/ 0 w 5681204"/>
              <a:gd name="connsiteY15" fmla="*/ 5470524 h 6320333"/>
              <a:gd name="connsiteX16" fmla="*/ 0 w 5681204"/>
              <a:gd name="connsiteY16" fmla="*/ 1387476 h 6320333"/>
              <a:gd name="connsiteX17" fmla="*/ 100311 w 5681204"/>
              <a:gd name="connsiteY17" fmla="*/ 1277106 h 6320333"/>
              <a:gd name="connsiteX18" fmla="*/ 2252205 w 5681204"/>
              <a:gd name="connsiteY18" fmla="*/ 385763 h 6320333"/>
              <a:gd name="connsiteX19" fmla="*/ 2252205 w 5681204"/>
              <a:gd name="connsiteY19" fmla="*/ 0 h 6320333"/>
              <a:gd name="connsiteX20" fmla="*/ 5681204 w 5681204"/>
              <a:gd name="connsiteY20" fmla="*/ 3429000 h 6320333"/>
              <a:gd name="connsiteX21" fmla="*/ 4169391 w 5681204"/>
              <a:gd name="connsiteY21" fmla="*/ 6272380 h 6320333"/>
              <a:gd name="connsiteX22" fmla="*/ 4090458 w 5681204"/>
              <a:gd name="connsiteY22" fmla="*/ 6320333 h 6320333"/>
              <a:gd name="connsiteX23" fmla="*/ 3447569 w 5681204"/>
              <a:gd name="connsiteY23" fmla="*/ 6320333 h 6320333"/>
              <a:gd name="connsiteX24" fmla="*/ 3470138 w 5681204"/>
              <a:gd name="connsiteY24" fmla="*/ 6312073 h 6320333"/>
              <a:gd name="connsiteX25" fmla="*/ 5381167 w 5681204"/>
              <a:gd name="connsiteY25" fmla="*/ 3429000 h 6320333"/>
              <a:gd name="connsiteX26" fmla="*/ 2252205 w 5681204"/>
              <a:gd name="connsiteY26" fmla="*/ 300038 h 6320333"/>
              <a:gd name="connsiteX27" fmla="*/ 39695 w 5681204"/>
              <a:gd name="connsiteY27" fmla="*/ 1216490 h 6320333"/>
              <a:gd name="connsiteX28" fmla="*/ 0 w 5681204"/>
              <a:gd name="connsiteY28" fmla="*/ 1260165 h 6320333"/>
              <a:gd name="connsiteX29" fmla="*/ 0 w 5681204"/>
              <a:gd name="connsiteY29" fmla="*/ 847584 h 6320333"/>
              <a:gd name="connsiteX30" fmla="*/ 71042 w 5681204"/>
              <a:gd name="connsiteY30" fmla="*/ 783017 h 6320333"/>
              <a:gd name="connsiteX31" fmla="*/ 2252205 w 5681204"/>
              <a:gd name="connsiteY31" fmla="*/ 0 h 632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5" name="Picture 5" descr="A picture containing sky, outdoor, stone&#10;&#10;Description automatically generated">
            <a:extLst>
              <a:ext uri="{FF2B5EF4-FFF2-40B4-BE49-F238E27FC236}">
                <a16:creationId xmlns:a16="http://schemas.microsoft.com/office/drawing/2014/main" id="{EBD8889A-5B28-F194-4F2E-9AD2321B2FD3}"/>
              </a:ext>
            </a:extLst>
          </p:cNvPr>
          <p:cNvPicPr>
            <a:picLocks noChangeAspect="1"/>
          </p:cNvPicPr>
          <p:nvPr/>
        </p:nvPicPr>
        <p:blipFill rotWithShape="1">
          <a:blip r:embed="rId7"/>
          <a:srcRect l="6309" r="6146" b="2"/>
          <a:stretch/>
        </p:blipFill>
        <p:spPr>
          <a:xfrm>
            <a:off x="6115153" y="-98781"/>
            <a:ext cx="2746536" cy="2209763"/>
          </a:xfrm>
          <a:prstGeom prst="ellipse">
            <a:avLst/>
          </a:prstGeom>
          <a:ln>
            <a:noFill/>
          </a:ln>
          <a:effectLst>
            <a:softEdge rad="112500"/>
          </a:effectLst>
        </p:spPr>
      </p:pic>
      <p:pic>
        <p:nvPicPr>
          <p:cNvPr id="6" name="Picture 6">
            <a:extLst>
              <a:ext uri="{FF2B5EF4-FFF2-40B4-BE49-F238E27FC236}">
                <a16:creationId xmlns:a16="http://schemas.microsoft.com/office/drawing/2014/main" id="{319E0377-9AB8-CAC2-788D-90E088F88F54}"/>
              </a:ext>
            </a:extLst>
          </p:cNvPr>
          <p:cNvPicPr>
            <a:picLocks noChangeAspect="1"/>
          </p:cNvPicPr>
          <p:nvPr/>
        </p:nvPicPr>
        <p:blipFill rotWithShape="1">
          <a:blip r:embed="rId8"/>
          <a:srcRect r="1" b="25747"/>
          <a:stretch/>
        </p:blipFill>
        <p:spPr>
          <a:xfrm>
            <a:off x="761961" y="2115404"/>
            <a:ext cx="3263166" cy="367124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2232039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Slides>
  <Notes>0</Notes>
  <HiddenSlides>2</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Wood Type</vt:lpstr>
      <vt:lpstr>WHO IS FIBONNACI? WHAT IS FIBONNACI SEQUENCE AND THE GOLDEN RATIO?</vt:lpstr>
      <vt:lpstr>Who was Fibonacci?</vt:lpstr>
      <vt:lpstr>What is fibonacci sequence?</vt:lpstr>
      <vt:lpstr>WHAT IS GOLDEN RATIO?</vt:lpstr>
      <vt:lpstr>.   THE Golden Ratio    the golden ratio is very important for our history bescause important works were made with the help of the golden ratio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492</cp:revision>
  <dcterms:created xsi:type="dcterms:W3CDTF">2022-10-16T14:01:29Z</dcterms:created>
  <dcterms:modified xsi:type="dcterms:W3CDTF">2022-10-17T14:53:38Z</dcterms:modified>
</cp:coreProperties>
</file>