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8" r:id="rId4"/>
    <p:sldId id="259" r:id="rId5"/>
    <p:sldId id="260" r:id="rId6"/>
    <p:sldId id="261" r:id="rId7"/>
    <p:sldId id="262" r:id="rId8"/>
    <p:sldId id="263" r:id="rId9"/>
    <p:sldId id="270" r:id="rId10"/>
    <p:sldId id="264" r:id="rId11"/>
    <p:sldId id="265" r:id="rId12"/>
    <p:sldId id="272" r:id="rId13"/>
    <p:sldId id="267" r:id="rId14"/>
    <p:sldId id="268" r:id="rId15"/>
    <p:sldId id="269" r:id="rId16"/>
    <p:sldId id="274" r:id="rId17"/>
    <p:sldId id="278" r:id="rId18"/>
    <p:sldId id="279" r:id="rId19"/>
    <p:sldId id="275" r:id="rId20"/>
    <p:sldId id="257" r:id="rId21"/>
    <p:sldId id="276" r:id="rId22"/>
    <p:sldId id="280" r:id="rId23"/>
    <p:sldId id="277" r:id="rId24"/>
    <p:sldId id="281" r:id="rId25"/>
    <p:sldId id="282" r:id="rId26"/>
    <p:sldId id="283" r:id="rId27"/>
    <p:sldId id="284" r:id="rId28"/>
    <p:sldId id="285" r:id="rId29"/>
    <p:sldId id="286"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DFBD"/>
    <a:srgbClr val="79DCFF"/>
    <a:srgbClr val="74F11F"/>
    <a:srgbClr val="FF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9C0E-91EF-496D-9681-DEB9C7A502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356A65-7DBA-4759-BBE8-0B5C63182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E8E1F8-5606-4DD0-B936-9B89D37BE98F}"/>
              </a:ext>
            </a:extLst>
          </p:cNvPr>
          <p:cNvSpPr>
            <a:spLocks noGrp="1"/>
          </p:cNvSpPr>
          <p:nvPr>
            <p:ph type="dt" sz="half" idx="10"/>
          </p:nvPr>
        </p:nvSpPr>
        <p:spPr/>
        <p:txBody>
          <a:bodyPr/>
          <a:lstStyle/>
          <a:p>
            <a:fld id="{C9AF0CED-7FB8-4A90-BBC4-7A08C7707D78}" type="datetimeFigureOut">
              <a:rPr lang="en-US" smtClean="0"/>
              <a:t>7/25/2022</a:t>
            </a:fld>
            <a:endParaRPr lang="en-US"/>
          </a:p>
        </p:txBody>
      </p:sp>
      <p:sp>
        <p:nvSpPr>
          <p:cNvPr id="5" name="Footer Placeholder 4">
            <a:extLst>
              <a:ext uri="{FF2B5EF4-FFF2-40B4-BE49-F238E27FC236}">
                <a16:creationId xmlns:a16="http://schemas.microsoft.com/office/drawing/2014/main" id="{4A02FF53-0FFB-4578-955F-67878F501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185BE-EBE1-4493-B025-B9FA960FD08F}"/>
              </a:ext>
            </a:extLst>
          </p:cNvPr>
          <p:cNvSpPr>
            <a:spLocks noGrp="1"/>
          </p:cNvSpPr>
          <p:nvPr>
            <p:ph type="sldNum" sz="quarter" idx="12"/>
          </p:nvPr>
        </p:nvSpPr>
        <p:spPr/>
        <p:txBody>
          <a:bodyPr/>
          <a:lstStyle/>
          <a:p>
            <a:fld id="{705CD470-CB12-4B68-A7A2-2B13076ECEFC}" type="slidenum">
              <a:rPr lang="en-US" smtClean="0"/>
              <a:t>‹#›</a:t>
            </a:fld>
            <a:endParaRPr lang="en-US"/>
          </a:p>
        </p:txBody>
      </p:sp>
    </p:spTree>
    <p:extLst>
      <p:ext uri="{BB962C8B-B14F-4D97-AF65-F5344CB8AC3E}">
        <p14:creationId xmlns:p14="http://schemas.microsoft.com/office/powerpoint/2010/main" val="3166079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72A7A-F4EC-4645-B15E-C40A77A3DF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F16ECA-DBCB-4A30-B5B3-655A1911912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3A321-58D9-40CD-B935-50E8C7ACDC80}"/>
              </a:ext>
            </a:extLst>
          </p:cNvPr>
          <p:cNvSpPr>
            <a:spLocks noGrp="1"/>
          </p:cNvSpPr>
          <p:nvPr>
            <p:ph type="dt" sz="half" idx="10"/>
          </p:nvPr>
        </p:nvSpPr>
        <p:spPr/>
        <p:txBody>
          <a:bodyPr/>
          <a:lstStyle/>
          <a:p>
            <a:fld id="{C9AF0CED-7FB8-4A90-BBC4-7A08C7707D78}" type="datetimeFigureOut">
              <a:rPr lang="en-US" smtClean="0"/>
              <a:t>7/25/2022</a:t>
            </a:fld>
            <a:endParaRPr lang="en-US"/>
          </a:p>
        </p:txBody>
      </p:sp>
      <p:sp>
        <p:nvSpPr>
          <p:cNvPr id="5" name="Footer Placeholder 4">
            <a:extLst>
              <a:ext uri="{FF2B5EF4-FFF2-40B4-BE49-F238E27FC236}">
                <a16:creationId xmlns:a16="http://schemas.microsoft.com/office/drawing/2014/main" id="{978FC01A-C693-4CE2-9CCD-315F866B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8E892-EFE1-4A69-BFC9-0C9964B770C8}"/>
              </a:ext>
            </a:extLst>
          </p:cNvPr>
          <p:cNvSpPr>
            <a:spLocks noGrp="1"/>
          </p:cNvSpPr>
          <p:nvPr>
            <p:ph type="sldNum" sz="quarter" idx="12"/>
          </p:nvPr>
        </p:nvSpPr>
        <p:spPr/>
        <p:txBody>
          <a:bodyPr/>
          <a:lstStyle/>
          <a:p>
            <a:fld id="{705CD470-CB12-4B68-A7A2-2B13076ECEFC}" type="slidenum">
              <a:rPr lang="en-US" smtClean="0"/>
              <a:t>‹#›</a:t>
            </a:fld>
            <a:endParaRPr lang="en-US"/>
          </a:p>
        </p:txBody>
      </p:sp>
    </p:spTree>
    <p:extLst>
      <p:ext uri="{BB962C8B-B14F-4D97-AF65-F5344CB8AC3E}">
        <p14:creationId xmlns:p14="http://schemas.microsoft.com/office/powerpoint/2010/main" val="199489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B3F99-E394-464A-BEAE-9BA88CF5CA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E34B9C-FDC9-430B-BF6E-548C386EB04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0BBB8-B3FF-40B6-AAFE-3D0069A1D599}"/>
              </a:ext>
            </a:extLst>
          </p:cNvPr>
          <p:cNvSpPr>
            <a:spLocks noGrp="1"/>
          </p:cNvSpPr>
          <p:nvPr>
            <p:ph type="dt" sz="half" idx="10"/>
          </p:nvPr>
        </p:nvSpPr>
        <p:spPr/>
        <p:txBody>
          <a:bodyPr/>
          <a:lstStyle/>
          <a:p>
            <a:fld id="{C9AF0CED-7FB8-4A90-BBC4-7A08C7707D78}" type="datetimeFigureOut">
              <a:rPr lang="en-US" smtClean="0"/>
              <a:t>7/25/2022</a:t>
            </a:fld>
            <a:endParaRPr lang="en-US"/>
          </a:p>
        </p:txBody>
      </p:sp>
      <p:sp>
        <p:nvSpPr>
          <p:cNvPr id="5" name="Footer Placeholder 4">
            <a:extLst>
              <a:ext uri="{FF2B5EF4-FFF2-40B4-BE49-F238E27FC236}">
                <a16:creationId xmlns:a16="http://schemas.microsoft.com/office/drawing/2014/main" id="{343964D0-2F04-4500-A4AA-21B1C86E6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F0CEC-3E37-4F1E-B5B6-9A34FB9993F0}"/>
              </a:ext>
            </a:extLst>
          </p:cNvPr>
          <p:cNvSpPr>
            <a:spLocks noGrp="1"/>
          </p:cNvSpPr>
          <p:nvPr>
            <p:ph type="sldNum" sz="quarter" idx="12"/>
          </p:nvPr>
        </p:nvSpPr>
        <p:spPr/>
        <p:txBody>
          <a:bodyPr/>
          <a:lstStyle/>
          <a:p>
            <a:fld id="{705CD470-CB12-4B68-A7A2-2B13076ECEFC}" type="slidenum">
              <a:rPr lang="en-US" smtClean="0"/>
              <a:t>‹#›</a:t>
            </a:fld>
            <a:endParaRPr lang="en-US"/>
          </a:p>
        </p:txBody>
      </p:sp>
    </p:spTree>
    <p:extLst>
      <p:ext uri="{BB962C8B-B14F-4D97-AF65-F5344CB8AC3E}">
        <p14:creationId xmlns:p14="http://schemas.microsoft.com/office/powerpoint/2010/main" val="259183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4C91-3F6B-41AD-A54D-DED29E87AF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E1C5B0-9157-4543-B952-F9B7760032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C7305-8B52-4382-8D8B-CC8E4758E048}"/>
              </a:ext>
            </a:extLst>
          </p:cNvPr>
          <p:cNvSpPr>
            <a:spLocks noGrp="1"/>
          </p:cNvSpPr>
          <p:nvPr>
            <p:ph type="dt" sz="half" idx="10"/>
          </p:nvPr>
        </p:nvSpPr>
        <p:spPr/>
        <p:txBody>
          <a:bodyPr/>
          <a:lstStyle/>
          <a:p>
            <a:fld id="{C9AF0CED-7FB8-4A90-BBC4-7A08C7707D78}" type="datetimeFigureOut">
              <a:rPr lang="en-US" smtClean="0"/>
              <a:t>7/25/2022</a:t>
            </a:fld>
            <a:endParaRPr lang="en-US"/>
          </a:p>
        </p:txBody>
      </p:sp>
      <p:sp>
        <p:nvSpPr>
          <p:cNvPr id="5" name="Footer Placeholder 4">
            <a:extLst>
              <a:ext uri="{FF2B5EF4-FFF2-40B4-BE49-F238E27FC236}">
                <a16:creationId xmlns:a16="http://schemas.microsoft.com/office/drawing/2014/main" id="{D3625BE6-2E9B-4979-B45B-11EA62B08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99F26D-84E1-4E8F-B07F-655E03A0DA99}"/>
              </a:ext>
            </a:extLst>
          </p:cNvPr>
          <p:cNvSpPr>
            <a:spLocks noGrp="1"/>
          </p:cNvSpPr>
          <p:nvPr>
            <p:ph type="sldNum" sz="quarter" idx="12"/>
          </p:nvPr>
        </p:nvSpPr>
        <p:spPr/>
        <p:txBody>
          <a:bodyPr/>
          <a:lstStyle/>
          <a:p>
            <a:fld id="{705CD470-CB12-4B68-A7A2-2B13076ECEFC}" type="slidenum">
              <a:rPr lang="en-US" smtClean="0"/>
              <a:t>‹#›</a:t>
            </a:fld>
            <a:endParaRPr lang="en-US"/>
          </a:p>
        </p:txBody>
      </p:sp>
    </p:spTree>
    <p:extLst>
      <p:ext uri="{BB962C8B-B14F-4D97-AF65-F5344CB8AC3E}">
        <p14:creationId xmlns:p14="http://schemas.microsoft.com/office/powerpoint/2010/main" val="181321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ABCC3-2394-4093-81FB-5C0FF6699D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6B8861-E152-4FFF-8337-2192388CC5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853D98-3D6B-49F8-93EB-E479C5C58682}"/>
              </a:ext>
            </a:extLst>
          </p:cNvPr>
          <p:cNvSpPr>
            <a:spLocks noGrp="1"/>
          </p:cNvSpPr>
          <p:nvPr>
            <p:ph type="dt" sz="half" idx="10"/>
          </p:nvPr>
        </p:nvSpPr>
        <p:spPr/>
        <p:txBody>
          <a:bodyPr/>
          <a:lstStyle/>
          <a:p>
            <a:fld id="{C9AF0CED-7FB8-4A90-BBC4-7A08C7707D78}" type="datetimeFigureOut">
              <a:rPr lang="en-US" smtClean="0"/>
              <a:t>7/25/2022</a:t>
            </a:fld>
            <a:endParaRPr lang="en-US"/>
          </a:p>
        </p:txBody>
      </p:sp>
      <p:sp>
        <p:nvSpPr>
          <p:cNvPr id="5" name="Footer Placeholder 4">
            <a:extLst>
              <a:ext uri="{FF2B5EF4-FFF2-40B4-BE49-F238E27FC236}">
                <a16:creationId xmlns:a16="http://schemas.microsoft.com/office/drawing/2014/main" id="{D531629E-E022-43B9-90DC-BCD9B4E2A8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08B8B2-7D21-4ADA-A51E-01E8443C27FE}"/>
              </a:ext>
            </a:extLst>
          </p:cNvPr>
          <p:cNvSpPr>
            <a:spLocks noGrp="1"/>
          </p:cNvSpPr>
          <p:nvPr>
            <p:ph type="sldNum" sz="quarter" idx="12"/>
          </p:nvPr>
        </p:nvSpPr>
        <p:spPr/>
        <p:txBody>
          <a:bodyPr/>
          <a:lstStyle/>
          <a:p>
            <a:fld id="{705CD470-CB12-4B68-A7A2-2B13076ECEFC}" type="slidenum">
              <a:rPr lang="en-US" smtClean="0"/>
              <a:t>‹#›</a:t>
            </a:fld>
            <a:endParaRPr lang="en-US"/>
          </a:p>
        </p:txBody>
      </p:sp>
    </p:spTree>
    <p:extLst>
      <p:ext uri="{BB962C8B-B14F-4D97-AF65-F5344CB8AC3E}">
        <p14:creationId xmlns:p14="http://schemas.microsoft.com/office/powerpoint/2010/main" val="253295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5C5A-2A2A-4C08-9D8F-ED0F9CCE8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D425D5-8227-410E-B584-5BE0FC9642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E6FC7B-EE13-4F22-9563-15558A3AA6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1987FC-592C-48AF-9B65-E77F2763AB96}"/>
              </a:ext>
            </a:extLst>
          </p:cNvPr>
          <p:cNvSpPr>
            <a:spLocks noGrp="1"/>
          </p:cNvSpPr>
          <p:nvPr>
            <p:ph type="dt" sz="half" idx="10"/>
          </p:nvPr>
        </p:nvSpPr>
        <p:spPr/>
        <p:txBody>
          <a:bodyPr/>
          <a:lstStyle/>
          <a:p>
            <a:fld id="{C9AF0CED-7FB8-4A90-BBC4-7A08C7707D78}" type="datetimeFigureOut">
              <a:rPr lang="en-US" smtClean="0"/>
              <a:t>7/25/2022</a:t>
            </a:fld>
            <a:endParaRPr lang="en-US"/>
          </a:p>
        </p:txBody>
      </p:sp>
      <p:sp>
        <p:nvSpPr>
          <p:cNvPr id="6" name="Footer Placeholder 5">
            <a:extLst>
              <a:ext uri="{FF2B5EF4-FFF2-40B4-BE49-F238E27FC236}">
                <a16:creationId xmlns:a16="http://schemas.microsoft.com/office/drawing/2014/main" id="{C3FE59AA-92A1-4BC2-80E1-F9B9DDC81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EFC70-0258-4AE6-A1E5-902772948A8E}"/>
              </a:ext>
            </a:extLst>
          </p:cNvPr>
          <p:cNvSpPr>
            <a:spLocks noGrp="1"/>
          </p:cNvSpPr>
          <p:nvPr>
            <p:ph type="sldNum" sz="quarter" idx="12"/>
          </p:nvPr>
        </p:nvSpPr>
        <p:spPr/>
        <p:txBody>
          <a:bodyPr/>
          <a:lstStyle/>
          <a:p>
            <a:fld id="{705CD470-CB12-4B68-A7A2-2B13076ECEFC}" type="slidenum">
              <a:rPr lang="en-US" smtClean="0"/>
              <a:t>‹#›</a:t>
            </a:fld>
            <a:endParaRPr lang="en-US"/>
          </a:p>
        </p:txBody>
      </p:sp>
    </p:spTree>
    <p:extLst>
      <p:ext uri="{BB962C8B-B14F-4D97-AF65-F5344CB8AC3E}">
        <p14:creationId xmlns:p14="http://schemas.microsoft.com/office/powerpoint/2010/main" val="4248924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045F6-5560-4C60-9305-E1D5D67AF3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59A8F2-2224-4C1E-8704-DC53311155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27EFFA-4ABB-4CA2-B9C6-23832B50E11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9BFF51-0266-49E3-9233-970A0CBC29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8DE55FF-E6C3-4882-8635-9095C011E4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EE8699-3489-4761-BD1A-1D84F960BC76}"/>
              </a:ext>
            </a:extLst>
          </p:cNvPr>
          <p:cNvSpPr>
            <a:spLocks noGrp="1"/>
          </p:cNvSpPr>
          <p:nvPr>
            <p:ph type="dt" sz="half" idx="10"/>
          </p:nvPr>
        </p:nvSpPr>
        <p:spPr/>
        <p:txBody>
          <a:bodyPr/>
          <a:lstStyle/>
          <a:p>
            <a:fld id="{C9AF0CED-7FB8-4A90-BBC4-7A08C7707D78}" type="datetimeFigureOut">
              <a:rPr lang="en-US" smtClean="0"/>
              <a:t>7/25/2022</a:t>
            </a:fld>
            <a:endParaRPr lang="en-US"/>
          </a:p>
        </p:txBody>
      </p:sp>
      <p:sp>
        <p:nvSpPr>
          <p:cNvPr id="8" name="Footer Placeholder 7">
            <a:extLst>
              <a:ext uri="{FF2B5EF4-FFF2-40B4-BE49-F238E27FC236}">
                <a16:creationId xmlns:a16="http://schemas.microsoft.com/office/drawing/2014/main" id="{47DE755C-C250-4646-AE7C-4AE34E3E04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A1B5AF-DAA4-4F4A-81A6-D401CA87F97E}"/>
              </a:ext>
            </a:extLst>
          </p:cNvPr>
          <p:cNvSpPr>
            <a:spLocks noGrp="1"/>
          </p:cNvSpPr>
          <p:nvPr>
            <p:ph type="sldNum" sz="quarter" idx="12"/>
          </p:nvPr>
        </p:nvSpPr>
        <p:spPr/>
        <p:txBody>
          <a:bodyPr/>
          <a:lstStyle/>
          <a:p>
            <a:fld id="{705CD470-CB12-4B68-A7A2-2B13076ECEFC}" type="slidenum">
              <a:rPr lang="en-US" smtClean="0"/>
              <a:t>‹#›</a:t>
            </a:fld>
            <a:endParaRPr lang="en-US"/>
          </a:p>
        </p:txBody>
      </p:sp>
    </p:spTree>
    <p:extLst>
      <p:ext uri="{BB962C8B-B14F-4D97-AF65-F5344CB8AC3E}">
        <p14:creationId xmlns:p14="http://schemas.microsoft.com/office/powerpoint/2010/main" val="2534039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A3C8-B374-4E46-885A-F24FF8D33C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1ED041-AB4E-4A9A-A072-22CE79ACFB16}"/>
              </a:ext>
            </a:extLst>
          </p:cNvPr>
          <p:cNvSpPr>
            <a:spLocks noGrp="1"/>
          </p:cNvSpPr>
          <p:nvPr>
            <p:ph type="dt" sz="half" idx="10"/>
          </p:nvPr>
        </p:nvSpPr>
        <p:spPr/>
        <p:txBody>
          <a:bodyPr/>
          <a:lstStyle/>
          <a:p>
            <a:fld id="{C9AF0CED-7FB8-4A90-BBC4-7A08C7707D78}" type="datetimeFigureOut">
              <a:rPr lang="en-US" smtClean="0"/>
              <a:t>7/25/2022</a:t>
            </a:fld>
            <a:endParaRPr lang="en-US"/>
          </a:p>
        </p:txBody>
      </p:sp>
      <p:sp>
        <p:nvSpPr>
          <p:cNvPr id="4" name="Footer Placeholder 3">
            <a:extLst>
              <a:ext uri="{FF2B5EF4-FFF2-40B4-BE49-F238E27FC236}">
                <a16:creationId xmlns:a16="http://schemas.microsoft.com/office/drawing/2014/main" id="{4C9AE576-42AC-4768-8DE9-120C91E41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73EE3-089C-45C3-B6F2-0512590EBCA6}"/>
              </a:ext>
            </a:extLst>
          </p:cNvPr>
          <p:cNvSpPr>
            <a:spLocks noGrp="1"/>
          </p:cNvSpPr>
          <p:nvPr>
            <p:ph type="sldNum" sz="quarter" idx="12"/>
          </p:nvPr>
        </p:nvSpPr>
        <p:spPr/>
        <p:txBody>
          <a:bodyPr/>
          <a:lstStyle/>
          <a:p>
            <a:fld id="{705CD470-CB12-4B68-A7A2-2B13076ECEFC}" type="slidenum">
              <a:rPr lang="en-US" smtClean="0"/>
              <a:t>‹#›</a:t>
            </a:fld>
            <a:endParaRPr lang="en-US"/>
          </a:p>
        </p:txBody>
      </p:sp>
    </p:spTree>
    <p:extLst>
      <p:ext uri="{BB962C8B-B14F-4D97-AF65-F5344CB8AC3E}">
        <p14:creationId xmlns:p14="http://schemas.microsoft.com/office/powerpoint/2010/main" val="3838205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C6D254-942F-4680-869C-42874AF4958C}"/>
              </a:ext>
            </a:extLst>
          </p:cNvPr>
          <p:cNvSpPr>
            <a:spLocks noGrp="1"/>
          </p:cNvSpPr>
          <p:nvPr>
            <p:ph type="dt" sz="half" idx="10"/>
          </p:nvPr>
        </p:nvSpPr>
        <p:spPr/>
        <p:txBody>
          <a:bodyPr/>
          <a:lstStyle/>
          <a:p>
            <a:fld id="{C9AF0CED-7FB8-4A90-BBC4-7A08C7707D78}" type="datetimeFigureOut">
              <a:rPr lang="en-US" smtClean="0"/>
              <a:t>7/25/2022</a:t>
            </a:fld>
            <a:endParaRPr lang="en-US"/>
          </a:p>
        </p:txBody>
      </p:sp>
      <p:sp>
        <p:nvSpPr>
          <p:cNvPr id="3" name="Footer Placeholder 2">
            <a:extLst>
              <a:ext uri="{FF2B5EF4-FFF2-40B4-BE49-F238E27FC236}">
                <a16:creationId xmlns:a16="http://schemas.microsoft.com/office/drawing/2014/main" id="{711ACE93-B34B-43A6-9CD7-7851FA8427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5ACAE4-7C1B-4282-85F4-596D162DF7B7}"/>
              </a:ext>
            </a:extLst>
          </p:cNvPr>
          <p:cNvSpPr>
            <a:spLocks noGrp="1"/>
          </p:cNvSpPr>
          <p:nvPr>
            <p:ph type="sldNum" sz="quarter" idx="12"/>
          </p:nvPr>
        </p:nvSpPr>
        <p:spPr/>
        <p:txBody>
          <a:bodyPr/>
          <a:lstStyle/>
          <a:p>
            <a:fld id="{705CD470-CB12-4B68-A7A2-2B13076ECEFC}" type="slidenum">
              <a:rPr lang="en-US" smtClean="0"/>
              <a:t>‹#›</a:t>
            </a:fld>
            <a:endParaRPr lang="en-US"/>
          </a:p>
        </p:txBody>
      </p:sp>
    </p:spTree>
    <p:extLst>
      <p:ext uri="{BB962C8B-B14F-4D97-AF65-F5344CB8AC3E}">
        <p14:creationId xmlns:p14="http://schemas.microsoft.com/office/powerpoint/2010/main" val="326681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F09F-97C7-4ECB-9827-7985EF18A6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343ED9-EB03-45BC-BF83-9CDF9692BD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9C48FA-EE3D-4257-899E-1E8BE484A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6F46C4-3C3F-4479-A0D4-7017A8124BCA}"/>
              </a:ext>
            </a:extLst>
          </p:cNvPr>
          <p:cNvSpPr>
            <a:spLocks noGrp="1"/>
          </p:cNvSpPr>
          <p:nvPr>
            <p:ph type="dt" sz="half" idx="10"/>
          </p:nvPr>
        </p:nvSpPr>
        <p:spPr/>
        <p:txBody>
          <a:bodyPr/>
          <a:lstStyle/>
          <a:p>
            <a:fld id="{C9AF0CED-7FB8-4A90-BBC4-7A08C7707D78}" type="datetimeFigureOut">
              <a:rPr lang="en-US" smtClean="0"/>
              <a:t>7/25/2022</a:t>
            </a:fld>
            <a:endParaRPr lang="en-US"/>
          </a:p>
        </p:txBody>
      </p:sp>
      <p:sp>
        <p:nvSpPr>
          <p:cNvPr id="6" name="Footer Placeholder 5">
            <a:extLst>
              <a:ext uri="{FF2B5EF4-FFF2-40B4-BE49-F238E27FC236}">
                <a16:creationId xmlns:a16="http://schemas.microsoft.com/office/drawing/2014/main" id="{EC1384AF-575A-4C16-919F-5C18F62880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29D0C0-8EC5-4481-994E-896FCFD241D3}"/>
              </a:ext>
            </a:extLst>
          </p:cNvPr>
          <p:cNvSpPr>
            <a:spLocks noGrp="1"/>
          </p:cNvSpPr>
          <p:nvPr>
            <p:ph type="sldNum" sz="quarter" idx="12"/>
          </p:nvPr>
        </p:nvSpPr>
        <p:spPr/>
        <p:txBody>
          <a:bodyPr/>
          <a:lstStyle/>
          <a:p>
            <a:fld id="{705CD470-CB12-4B68-A7A2-2B13076ECEFC}" type="slidenum">
              <a:rPr lang="en-US" smtClean="0"/>
              <a:t>‹#›</a:t>
            </a:fld>
            <a:endParaRPr lang="en-US"/>
          </a:p>
        </p:txBody>
      </p:sp>
    </p:spTree>
    <p:extLst>
      <p:ext uri="{BB962C8B-B14F-4D97-AF65-F5344CB8AC3E}">
        <p14:creationId xmlns:p14="http://schemas.microsoft.com/office/powerpoint/2010/main" val="2473128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837A-075F-4928-A309-0B8238E44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B2DA89-A62C-4581-AAAA-CAA06EFB2F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FD2BB-2103-4E61-93C6-AD962F7C5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057385-0AA6-40BF-828A-15383A0AC549}"/>
              </a:ext>
            </a:extLst>
          </p:cNvPr>
          <p:cNvSpPr>
            <a:spLocks noGrp="1"/>
          </p:cNvSpPr>
          <p:nvPr>
            <p:ph type="dt" sz="half" idx="10"/>
          </p:nvPr>
        </p:nvSpPr>
        <p:spPr/>
        <p:txBody>
          <a:bodyPr/>
          <a:lstStyle/>
          <a:p>
            <a:fld id="{C9AF0CED-7FB8-4A90-BBC4-7A08C7707D78}" type="datetimeFigureOut">
              <a:rPr lang="en-US" smtClean="0"/>
              <a:t>7/25/2022</a:t>
            </a:fld>
            <a:endParaRPr lang="en-US"/>
          </a:p>
        </p:txBody>
      </p:sp>
      <p:sp>
        <p:nvSpPr>
          <p:cNvPr id="6" name="Footer Placeholder 5">
            <a:extLst>
              <a:ext uri="{FF2B5EF4-FFF2-40B4-BE49-F238E27FC236}">
                <a16:creationId xmlns:a16="http://schemas.microsoft.com/office/drawing/2014/main" id="{84C088AF-3B46-4FB1-82A6-D1BC4CA658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8AF5B-9C49-49EA-8F1D-4DC551E10784}"/>
              </a:ext>
            </a:extLst>
          </p:cNvPr>
          <p:cNvSpPr>
            <a:spLocks noGrp="1"/>
          </p:cNvSpPr>
          <p:nvPr>
            <p:ph type="sldNum" sz="quarter" idx="12"/>
          </p:nvPr>
        </p:nvSpPr>
        <p:spPr/>
        <p:txBody>
          <a:bodyPr/>
          <a:lstStyle/>
          <a:p>
            <a:fld id="{705CD470-CB12-4B68-A7A2-2B13076ECEFC}" type="slidenum">
              <a:rPr lang="en-US" smtClean="0"/>
              <a:t>‹#›</a:t>
            </a:fld>
            <a:endParaRPr lang="en-US"/>
          </a:p>
        </p:txBody>
      </p:sp>
    </p:spTree>
    <p:extLst>
      <p:ext uri="{BB962C8B-B14F-4D97-AF65-F5344CB8AC3E}">
        <p14:creationId xmlns:p14="http://schemas.microsoft.com/office/powerpoint/2010/main" val="80406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7B3B9-4E67-4AB8-BF8F-6C6D72873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E4AF4D-91C6-4103-B6F6-184257EFCF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A7B8D3-F7D9-4C41-A3EE-D8EA884789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F0CED-7FB8-4A90-BBC4-7A08C7707D78}" type="datetimeFigureOut">
              <a:rPr lang="en-US" smtClean="0"/>
              <a:t>7/25/2022</a:t>
            </a:fld>
            <a:endParaRPr lang="en-US"/>
          </a:p>
        </p:txBody>
      </p:sp>
      <p:sp>
        <p:nvSpPr>
          <p:cNvPr id="5" name="Footer Placeholder 4">
            <a:extLst>
              <a:ext uri="{FF2B5EF4-FFF2-40B4-BE49-F238E27FC236}">
                <a16:creationId xmlns:a16="http://schemas.microsoft.com/office/drawing/2014/main" id="{520EB551-1F2B-40C0-8FD8-6264979896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48B29A-4327-46B7-B37D-D2D70697AA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CD470-CB12-4B68-A7A2-2B13076ECEFC}" type="slidenum">
              <a:rPr lang="en-US" smtClean="0"/>
              <a:t>‹#›</a:t>
            </a:fld>
            <a:endParaRPr lang="en-US"/>
          </a:p>
        </p:txBody>
      </p:sp>
    </p:spTree>
    <p:extLst>
      <p:ext uri="{BB962C8B-B14F-4D97-AF65-F5344CB8AC3E}">
        <p14:creationId xmlns:p14="http://schemas.microsoft.com/office/powerpoint/2010/main" val="102312588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7.jpeg"/><Relationship Id="rId1" Type="http://schemas.openxmlformats.org/officeDocument/2006/relationships/slideLayout" Target="../slideLayouts/slideLayout1.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2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2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27.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1.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2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image" Target="../media/image95.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8IwVG2RJv8Y" TargetMode="External"/><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hasingthedonkey.com/where-to-party-in-belgrade-nightlife/"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81A1826-D239-4D82-A297-E4AF3E51B316}"/>
              </a:ext>
            </a:extLst>
          </p:cNvPr>
          <p:cNvSpPr>
            <a:spLocks noGrp="1"/>
          </p:cNvSpPr>
          <p:nvPr>
            <p:ph type="subTitle" idx="1"/>
          </p:nvPr>
        </p:nvSpPr>
        <p:spPr>
          <a:xfrm>
            <a:off x="9125547" y="2438034"/>
            <a:ext cx="2994736" cy="3955018"/>
          </a:xfrm>
        </p:spPr>
        <p:txBody>
          <a:bodyPr>
            <a:normAutofit/>
          </a:bodyPr>
          <a:lstStyle/>
          <a:p>
            <a:endParaRPr lang="en-US" sz="2000" b="1" dirty="0">
              <a:latin typeface="Comic Sans MS" panose="030F0702030302020204" pitchFamily="66" charset="0"/>
            </a:endParaRPr>
          </a:p>
          <a:p>
            <a:r>
              <a:rPr lang="en-GB" sz="2000" b="1" dirty="0" err="1">
                <a:latin typeface="Comic Sans MS" panose="030F0702030302020204" pitchFamily="66" charset="0"/>
              </a:rPr>
              <a:t>Republika</a:t>
            </a:r>
            <a:r>
              <a:rPr lang="en-GB" sz="2000" b="1" dirty="0">
                <a:latin typeface="Comic Sans MS" panose="030F0702030302020204" pitchFamily="66" charset="0"/>
              </a:rPr>
              <a:t> </a:t>
            </a:r>
            <a:r>
              <a:rPr lang="en-GB" sz="2000" b="1" dirty="0" err="1">
                <a:latin typeface="Comic Sans MS" panose="030F0702030302020204" pitchFamily="66" charset="0"/>
              </a:rPr>
              <a:t>Srbija</a:t>
            </a:r>
            <a:endParaRPr lang="en-US" sz="2000" b="1" dirty="0">
              <a:latin typeface="Comic Sans MS" panose="030F0702030302020204" pitchFamily="66" charset="0"/>
            </a:endParaRPr>
          </a:p>
          <a:p>
            <a:r>
              <a:rPr lang="en-US" sz="2000" b="1" dirty="0">
                <a:latin typeface="Comic Sans MS" panose="030F0702030302020204" pitchFamily="66" charset="0"/>
              </a:rPr>
              <a:t>Population: </a:t>
            </a:r>
            <a:r>
              <a:rPr lang="en-US" sz="2000" dirty="0">
                <a:latin typeface="Comic Sans MS" panose="030F0702030302020204" pitchFamily="66" charset="0"/>
              </a:rPr>
              <a:t>7,500,000</a:t>
            </a:r>
          </a:p>
          <a:p>
            <a:r>
              <a:rPr lang="en-US" b="1" dirty="0">
                <a:latin typeface="Comic Sans MS" panose="030F0702030302020204" pitchFamily="66" charset="0"/>
              </a:rPr>
              <a:t>Cities: </a:t>
            </a:r>
            <a:r>
              <a:rPr lang="en-US" dirty="0">
                <a:latin typeface="Comic Sans MS" panose="030F0702030302020204" pitchFamily="66" charset="0"/>
              </a:rPr>
              <a:t>Belgrade (capital), Novi Sad, Nis, Subotica, Kragujevac</a:t>
            </a:r>
          </a:p>
          <a:p>
            <a:r>
              <a:rPr lang="en-US" sz="1200" b="1" dirty="0">
                <a:latin typeface="Comic Sans MS" panose="030F0702030302020204" pitchFamily="66" charset="0"/>
              </a:rPr>
              <a:t>Official Language</a:t>
            </a:r>
            <a:r>
              <a:rPr lang="en-US" sz="1400" b="1" dirty="0">
                <a:latin typeface="Comic Sans MS" panose="030F0702030302020204" pitchFamily="66" charset="0"/>
              </a:rPr>
              <a:t>:</a:t>
            </a:r>
            <a:r>
              <a:rPr lang="en-US" b="1" dirty="0">
                <a:latin typeface="Comic Sans MS" panose="030F0702030302020204" pitchFamily="66" charset="0"/>
              </a:rPr>
              <a:t> </a:t>
            </a:r>
            <a:r>
              <a:rPr lang="en-US" dirty="0">
                <a:latin typeface="Comic Sans MS" panose="030F0702030302020204" pitchFamily="66" charset="0"/>
              </a:rPr>
              <a:t>Serbian</a:t>
            </a:r>
          </a:p>
          <a:p>
            <a:r>
              <a:rPr lang="en-US" b="1" dirty="0" err="1">
                <a:latin typeface="Comic Sans MS" panose="030F0702030302020204" pitchFamily="66" charset="0"/>
              </a:rPr>
              <a:t>Religion:</a:t>
            </a:r>
            <a:r>
              <a:rPr lang="en-US" dirty="0" err="1">
                <a:latin typeface="Comic Sans MS" panose="030F0702030302020204" pitchFamily="66" charset="0"/>
              </a:rPr>
              <a:t>Orthodox</a:t>
            </a:r>
            <a:endParaRPr lang="en-US" dirty="0"/>
          </a:p>
        </p:txBody>
      </p:sp>
      <p:pic>
        <p:nvPicPr>
          <p:cNvPr id="6" name="Imagen 5">
            <a:extLst>
              <a:ext uri="{FF2B5EF4-FFF2-40B4-BE49-F238E27FC236}">
                <a16:creationId xmlns:a16="http://schemas.microsoft.com/office/drawing/2014/main" id="{54AB0215-8903-437C-9392-A31AFA5095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50395" y="460544"/>
            <a:ext cx="1745040" cy="173967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52" y="111832"/>
            <a:ext cx="8979106" cy="6536789"/>
          </a:xfrm>
          <a:prstGeom prst="rect">
            <a:avLst/>
          </a:prstGeom>
          <a:ln>
            <a:noFill/>
          </a:ln>
          <a:effectLst>
            <a:outerShdw blurRad="292100" dist="139700" dir="2700000" algn="tl" rotWithShape="0">
              <a:srgbClr val="333333">
                <a:alpha val="65000"/>
              </a:srgbClr>
            </a:outerShdw>
          </a:effectLst>
        </p:spPr>
      </p:pic>
      <p:pic>
        <p:nvPicPr>
          <p:cNvPr id="5" name="Imagen 3">
            <a:extLst>
              <a:ext uri="{FF2B5EF4-FFF2-40B4-BE49-F238E27FC236}">
                <a16:creationId xmlns:a16="http://schemas.microsoft.com/office/drawing/2014/main" id="{5EE638D9-D56C-4F7A-A93C-6138C363E7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085" y="243136"/>
            <a:ext cx="2682565" cy="591363"/>
          </a:xfrm>
          <a:prstGeom prst="rect">
            <a:avLst/>
          </a:prstGeom>
        </p:spPr>
      </p:pic>
    </p:spTree>
    <p:extLst>
      <p:ext uri="{BB962C8B-B14F-4D97-AF65-F5344CB8AC3E}">
        <p14:creationId xmlns:p14="http://schemas.microsoft.com/office/powerpoint/2010/main" val="3499325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DF29-51BB-4F9D-A3BD-D004D382F1EA}"/>
              </a:ext>
            </a:extLst>
          </p:cNvPr>
          <p:cNvSpPr>
            <a:spLocks noGrp="1"/>
          </p:cNvSpPr>
          <p:nvPr>
            <p:ph type="ctrTitle"/>
          </p:nvPr>
        </p:nvSpPr>
        <p:spPr>
          <a:xfrm>
            <a:off x="124288" y="124287"/>
            <a:ext cx="7137646" cy="1147439"/>
          </a:xfrm>
        </p:spPr>
        <p:txBody>
          <a:bodyPr>
            <a:normAutofit fontScale="90000"/>
          </a:bodyPr>
          <a:lstStyle/>
          <a:p>
            <a:pPr algn="l"/>
            <a:br>
              <a:rPr lang="en-US" sz="2800" dirty="0">
                <a:latin typeface="Book Antiqua" panose="02040602050305030304" pitchFamily="18" charset="0"/>
              </a:rPr>
            </a:br>
            <a:r>
              <a:rPr lang="en-US" sz="2700" dirty="0">
                <a:latin typeface="Book Antiqua" panose="02040602050305030304" pitchFamily="18" charset="0"/>
              </a:rPr>
              <a:t>There's a saying in Serbia: "Speak Serbian so the whole world understands you."</a:t>
            </a:r>
            <a:br>
              <a:rPr lang="en-US" sz="2700" dirty="0">
                <a:latin typeface="Book Antiqua" panose="02040602050305030304" pitchFamily="18" charset="0"/>
              </a:rPr>
            </a:br>
            <a:endParaRPr lang="en-US" sz="2000" dirty="0">
              <a:latin typeface="Book Antiqua" panose="02040602050305030304" pitchFamily="18" charset="0"/>
            </a:endParaRPr>
          </a:p>
        </p:txBody>
      </p:sp>
      <p:sp>
        <p:nvSpPr>
          <p:cNvPr id="3" name="Subtitle 2">
            <a:extLst>
              <a:ext uri="{FF2B5EF4-FFF2-40B4-BE49-F238E27FC236}">
                <a16:creationId xmlns:a16="http://schemas.microsoft.com/office/drawing/2014/main" id="{981A1826-D239-4D82-A297-E4AF3E51B316}"/>
              </a:ext>
            </a:extLst>
          </p:cNvPr>
          <p:cNvSpPr>
            <a:spLocks noGrp="1"/>
          </p:cNvSpPr>
          <p:nvPr>
            <p:ph type="subTitle" idx="1"/>
          </p:nvPr>
        </p:nvSpPr>
        <p:spPr>
          <a:xfrm>
            <a:off x="5022589" y="605803"/>
            <a:ext cx="6909876" cy="543833"/>
          </a:xfrm>
        </p:spPr>
        <p:txBody>
          <a:bodyPr>
            <a:normAutofit fontScale="92500"/>
          </a:bodyPr>
          <a:lstStyle/>
          <a:p>
            <a:r>
              <a:rPr lang="en-US" sz="1600" b="1" dirty="0"/>
              <a:t>If you speak Serbian, you can visit Bosnia, Croatia, Montenegro, Macedonia and even Bulgaria – countries that surround Serbia, and they will all understand you.</a:t>
            </a:r>
          </a:p>
        </p:txBody>
      </p:sp>
      <p:pic>
        <p:nvPicPr>
          <p:cNvPr id="5" name="Picture 4">
            <a:extLst>
              <a:ext uri="{FF2B5EF4-FFF2-40B4-BE49-F238E27FC236}">
                <a16:creationId xmlns:a16="http://schemas.microsoft.com/office/drawing/2014/main" id="{8C956ACF-96D3-4858-96F6-590F58CA74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9881" y="1149636"/>
            <a:ext cx="4788671" cy="2691563"/>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D76093F-192F-4615-96A2-4A41DB4BB48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01775" y="1251381"/>
            <a:ext cx="4115768" cy="2741166"/>
          </a:xfrm>
          <a:prstGeom prst="rect">
            <a:avLst/>
          </a:prstGeom>
          <a:ln>
            <a:noFill/>
          </a:ln>
          <a:effectLst>
            <a:softEdge rad="112500"/>
          </a:effectLst>
        </p:spPr>
      </p:pic>
      <p:pic>
        <p:nvPicPr>
          <p:cNvPr id="9" name="Picture 8">
            <a:extLst>
              <a:ext uri="{FF2B5EF4-FFF2-40B4-BE49-F238E27FC236}">
                <a16:creationId xmlns:a16="http://schemas.microsoft.com/office/drawing/2014/main" id="{22D6DC63-5FD8-4DEE-BDE2-A75C30F5DB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36961" y="4403325"/>
            <a:ext cx="3830751" cy="215350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3D20540-83EA-415D-89A2-3923F856057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288" y="3992547"/>
            <a:ext cx="4307547" cy="2741166"/>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EA680B03-E1FF-4264-9150-AB3905C09E7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05880" y="4295242"/>
            <a:ext cx="3624631" cy="2405849"/>
          </a:xfrm>
          <a:prstGeom prst="rect">
            <a:avLst/>
          </a:prstGeom>
          <a:ln>
            <a:noFill/>
          </a:ln>
          <a:effectLst>
            <a:softEdge rad="112500"/>
          </a:effectLst>
        </p:spPr>
      </p:pic>
    </p:spTree>
    <p:extLst>
      <p:ext uri="{BB962C8B-B14F-4D97-AF65-F5344CB8AC3E}">
        <p14:creationId xmlns:p14="http://schemas.microsoft.com/office/powerpoint/2010/main" val="94122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522E-438E-4786-AB88-5642971B7E62}"/>
              </a:ext>
            </a:extLst>
          </p:cNvPr>
          <p:cNvSpPr>
            <a:spLocks noGrp="1"/>
          </p:cNvSpPr>
          <p:nvPr>
            <p:ph type="title"/>
          </p:nvPr>
        </p:nvSpPr>
        <p:spPr>
          <a:xfrm>
            <a:off x="3066495" y="5398764"/>
            <a:ext cx="10515600" cy="1325563"/>
          </a:xfrm>
        </p:spPr>
        <p:txBody>
          <a:bodyPr/>
          <a:lstStyle/>
          <a:p>
            <a:r>
              <a:rPr lang="en-US" dirty="0"/>
              <a:t>And Chicago, too ;)</a:t>
            </a:r>
          </a:p>
        </p:txBody>
      </p:sp>
      <p:pic>
        <p:nvPicPr>
          <p:cNvPr id="11" name="Content Placeholder 10">
            <a:extLst>
              <a:ext uri="{FF2B5EF4-FFF2-40B4-BE49-F238E27FC236}">
                <a16:creationId xmlns:a16="http://schemas.microsoft.com/office/drawing/2014/main" id="{4075307E-AFE8-4207-A5EA-94490DB60F6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313896" y="122676"/>
            <a:ext cx="9298634" cy="51576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03693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BDD9323-C006-4F6F-8EAA-FB698954118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78973" y="1940909"/>
            <a:ext cx="2724084" cy="3558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26E10EFE-5CA7-409D-99B5-AD7E52D344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7832" y="2317569"/>
            <a:ext cx="2902389" cy="29481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F69AB46F-1A35-4C89-81E3-826A658E470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74048" y="2083671"/>
            <a:ext cx="2435416" cy="34159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205769" y="5499434"/>
            <a:ext cx="1897186" cy="461665"/>
          </a:xfrm>
          <a:prstGeom prst="rect">
            <a:avLst/>
          </a:prstGeom>
        </p:spPr>
        <p:txBody>
          <a:bodyPr wrap="none">
            <a:spAutoFit/>
          </a:bodyPr>
          <a:lstStyle/>
          <a:p>
            <a:r>
              <a:rPr lang="sr-Latn-RS" sz="2400" b="1" dirty="0">
                <a:latin typeface="Bell MT" panose="02020503060305020303" pitchFamily="18" charset="0"/>
              </a:rPr>
              <a:t>Nikola Tesla</a:t>
            </a:r>
          </a:p>
        </p:txBody>
      </p:sp>
      <p:sp>
        <p:nvSpPr>
          <p:cNvPr id="5" name="Rectangle 4"/>
          <p:cNvSpPr/>
          <p:nvPr/>
        </p:nvSpPr>
        <p:spPr>
          <a:xfrm>
            <a:off x="1402433" y="5297065"/>
            <a:ext cx="2039341" cy="461665"/>
          </a:xfrm>
          <a:prstGeom prst="rect">
            <a:avLst/>
          </a:prstGeom>
        </p:spPr>
        <p:txBody>
          <a:bodyPr wrap="none">
            <a:spAutoFit/>
          </a:bodyPr>
          <a:lstStyle/>
          <a:p>
            <a:r>
              <a:rPr lang="sr-Latn-RS" sz="2400" dirty="0">
                <a:latin typeface="Bahnschrift SemiLight" panose="020B0502040204020203" pitchFamily="34" charset="0"/>
              </a:rPr>
              <a:t>Mihajlo Pupin</a:t>
            </a:r>
          </a:p>
        </p:txBody>
      </p:sp>
      <p:sp>
        <p:nvSpPr>
          <p:cNvPr id="6" name="Rectangle 5"/>
          <p:cNvSpPr/>
          <p:nvPr/>
        </p:nvSpPr>
        <p:spPr>
          <a:xfrm>
            <a:off x="8133962" y="5492451"/>
            <a:ext cx="2238113" cy="400110"/>
          </a:xfrm>
          <a:prstGeom prst="rect">
            <a:avLst/>
          </a:prstGeom>
        </p:spPr>
        <p:txBody>
          <a:bodyPr wrap="none">
            <a:spAutoFit/>
          </a:bodyPr>
          <a:lstStyle/>
          <a:p>
            <a:r>
              <a:rPr lang="sr-Latn-RS" sz="2000" b="1" dirty="0">
                <a:latin typeface="Bahnschrift" panose="020B0502040204020203" pitchFamily="34" charset="0"/>
              </a:rPr>
              <a:t>Milutin Milankovic</a:t>
            </a:r>
          </a:p>
        </p:txBody>
      </p:sp>
      <p:sp>
        <p:nvSpPr>
          <p:cNvPr id="8" name="Title 7">
            <a:extLst>
              <a:ext uri="{FF2B5EF4-FFF2-40B4-BE49-F238E27FC236}">
                <a16:creationId xmlns:a16="http://schemas.microsoft.com/office/drawing/2014/main" id="{5E1E95D8-283F-4E11-B553-67878E538F1C}"/>
              </a:ext>
            </a:extLst>
          </p:cNvPr>
          <p:cNvSpPr>
            <a:spLocks noGrp="1"/>
          </p:cNvSpPr>
          <p:nvPr>
            <p:ph type="title"/>
          </p:nvPr>
        </p:nvSpPr>
        <p:spPr>
          <a:xfrm>
            <a:off x="426203" y="294469"/>
            <a:ext cx="10927597" cy="1396220"/>
          </a:xfrm>
        </p:spPr>
        <p:txBody>
          <a:bodyPr>
            <a:normAutofit fontScale="90000"/>
          </a:bodyPr>
          <a:lstStyle/>
          <a:p>
            <a:r>
              <a:rPr lang="en-US" dirty="0">
                <a:latin typeface="Comic Sans MS" panose="030F0702030302020204" pitchFamily="66" charset="0"/>
              </a:rPr>
              <a:t>Some of the most famous scientists in the      world are from Serbia – Nikola Tesla, Mihajlo Pupin, Milutin </a:t>
            </a:r>
            <a:r>
              <a:rPr lang="en-US" dirty="0" err="1">
                <a:latin typeface="Comic Sans MS" panose="030F0702030302020204" pitchFamily="66" charset="0"/>
              </a:rPr>
              <a:t>Milankovic</a:t>
            </a:r>
            <a:endParaRPr lang="en-US" dirty="0">
              <a:latin typeface="Comic Sans MS" panose="030F0702030302020204" pitchFamily="66" charset="0"/>
            </a:endParaRPr>
          </a:p>
        </p:txBody>
      </p:sp>
    </p:spTree>
    <p:extLst>
      <p:ext uri="{BB962C8B-B14F-4D97-AF65-F5344CB8AC3E}">
        <p14:creationId xmlns:p14="http://schemas.microsoft.com/office/powerpoint/2010/main" val="30663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404" y="3851069"/>
            <a:ext cx="5128166" cy="288032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108" y="3851069"/>
            <a:ext cx="4539137" cy="2554964"/>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6302" y="798892"/>
            <a:ext cx="5063936" cy="2813298"/>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97964" y="787976"/>
            <a:ext cx="4236321" cy="2824214"/>
          </a:xfrm>
          <a:prstGeom prst="rect">
            <a:avLst/>
          </a:prstGeom>
          <a:blipFill>
            <a:blip r:embed="rId7" cstate="email">
              <a:extLst>
                <a:ext uri="{28A0092B-C50C-407E-A947-70E740481C1C}">
                  <a14:useLocalDpi xmlns:a14="http://schemas.microsoft.com/office/drawing/2010/main"/>
                </a:ext>
              </a:extLst>
            </a:blip>
            <a:stretch>
              <a:fillRect/>
            </a:stretch>
          </a:blipFill>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058AD10-8191-490B-8A13-A1F9A81BDC7C}"/>
              </a:ext>
            </a:extLst>
          </p:cNvPr>
          <p:cNvSpPr/>
          <p:nvPr/>
        </p:nvSpPr>
        <p:spPr>
          <a:xfrm>
            <a:off x="129309" y="94677"/>
            <a:ext cx="10042349" cy="584775"/>
          </a:xfrm>
          <a:prstGeom prst="rect">
            <a:avLst/>
          </a:prstGeom>
        </p:spPr>
        <p:txBody>
          <a:bodyPr wrap="square">
            <a:spAutoFit/>
          </a:bodyPr>
          <a:lstStyle/>
          <a:p>
            <a:r>
              <a:rPr lang="en-US" sz="3200" dirty="0">
                <a:solidFill>
                  <a:srgbClr val="00B0F0"/>
                </a:solidFill>
                <a:latin typeface="Comic Sans MS" panose="030F0702030302020204" pitchFamily="66" charset="0"/>
              </a:rPr>
              <a:t>There are many beautiful mountains</a:t>
            </a:r>
          </a:p>
        </p:txBody>
      </p:sp>
    </p:spTree>
    <p:extLst>
      <p:ext uri="{BB962C8B-B14F-4D97-AF65-F5344CB8AC3E}">
        <p14:creationId xmlns:p14="http://schemas.microsoft.com/office/powerpoint/2010/main" val="409008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DF29-51BB-4F9D-A3BD-D004D382F1EA}"/>
              </a:ext>
            </a:extLst>
          </p:cNvPr>
          <p:cNvSpPr>
            <a:spLocks noGrp="1"/>
          </p:cNvSpPr>
          <p:nvPr>
            <p:ph type="ctrTitle"/>
          </p:nvPr>
        </p:nvSpPr>
        <p:spPr>
          <a:xfrm>
            <a:off x="284548" y="186430"/>
            <a:ext cx="4900474" cy="665825"/>
          </a:xfrm>
        </p:spPr>
        <p:txBody>
          <a:bodyPr>
            <a:normAutofit fontScale="90000"/>
          </a:bodyPr>
          <a:lstStyle/>
          <a:p>
            <a:r>
              <a:rPr lang="en-US" dirty="0">
                <a:latin typeface="Comic Sans MS" panose="030F0702030302020204" pitchFamily="66" charset="0"/>
              </a:rPr>
              <a:t>And lakes, too</a:t>
            </a:r>
          </a:p>
        </p:txBody>
      </p:sp>
      <p:pic>
        <p:nvPicPr>
          <p:cNvPr id="7" name="Picture 6">
            <a:extLst>
              <a:ext uri="{FF2B5EF4-FFF2-40B4-BE49-F238E27FC236}">
                <a16:creationId xmlns:a16="http://schemas.microsoft.com/office/drawing/2014/main" id="{34C36A69-29F5-4F84-8BF8-B236B69251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9709" y="900162"/>
            <a:ext cx="9081856" cy="5569062"/>
          </a:xfrm>
          <a:prstGeom prst="rect">
            <a:avLst/>
          </a:prstGeom>
        </p:spPr>
      </p:pic>
    </p:spTree>
    <p:extLst>
      <p:ext uri="{BB962C8B-B14F-4D97-AF65-F5344CB8AC3E}">
        <p14:creationId xmlns:p14="http://schemas.microsoft.com/office/powerpoint/2010/main" val="228272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522E-438E-4786-AB88-5642971B7E62}"/>
              </a:ext>
            </a:extLst>
          </p:cNvPr>
          <p:cNvSpPr>
            <a:spLocks noGrp="1"/>
          </p:cNvSpPr>
          <p:nvPr>
            <p:ph type="title"/>
          </p:nvPr>
        </p:nvSpPr>
        <p:spPr/>
        <p:txBody>
          <a:bodyPr/>
          <a:lstStyle/>
          <a:p>
            <a:r>
              <a:rPr lang="en-US" dirty="0" err="1">
                <a:latin typeface="Comic Sans MS" panose="030F0702030302020204" pitchFamily="66" charset="0"/>
              </a:rPr>
              <a:t>Perucac</a:t>
            </a:r>
            <a:endParaRPr lang="en-US" dirty="0">
              <a:latin typeface="Comic Sans MS" panose="030F0702030302020204" pitchFamily="66" charset="0"/>
            </a:endParaRPr>
          </a:p>
        </p:txBody>
      </p:sp>
      <p:pic>
        <p:nvPicPr>
          <p:cNvPr id="8" name="Content Placeholder 7">
            <a:extLst>
              <a:ext uri="{FF2B5EF4-FFF2-40B4-BE49-F238E27FC236}">
                <a16:creationId xmlns:a16="http://schemas.microsoft.com/office/drawing/2014/main" id="{B3A5D6E6-6096-4502-A11A-CDF8FDCA211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8676" y="1690688"/>
            <a:ext cx="7714695" cy="4406852"/>
          </a:xfrm>
        </p:spPr>
      </p:pic>
      <p:pic>
        <p:nvPicPr>
          <p:cNvPr id="9" name="Picture 8">
            <a:extLst>
              <a:ext uri="{FF2B5EF4-FFF2-40B4-BE49-F238E27FC236}">
                <a16:creationId xmlns:a16="http://schemas.microsoft.com/office/drawing/2014/main" id="{A8C43DFB-7C82-46B3-A6D9-A2E23FB3B7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1852" y="1690688"/>
            <a:ext cx="2901948" cy="4352921"/>
          </a:xfrm>
          <a:prstGeom prst="rect">
            <a:avLst/>
          </a:prstGeom>
        </p:spPr>
      </p:pic>
    </p:spTree>
    <p:extLst>
      <p:ext uri="{BB962C8B-B14F-4D97-AF65-F5344CB8AC3E}">
        <p14:creationId xmlns:p14="http://schemas.microsoft.com/office/powerpoint/2010/main" val="278328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FA0F-AEA8-4C88-A8D4-7E07473FCE7F}"/>
              </a:ext>
            </a:extLst>
          </p:cNvPr>
          <p:cNvSpPr>
            <a:spLocks noGrp="1"/>
          </p:cNvSpPr>
          <p:nvPr>
            <p:ph type="ctrTitle"/>
          </p:nvPr>
        </p:nvSpPr>
        <p:spPr>
          <a:xfrm>
            <a:off x="-301840" y="1092631"/>
            <a:ext cx="11150654" cy="507569"/>
          </a:xfrm>
        </p:spPr>
        <p:txBody>
          <a:bodyPr>
            <a:normAutofit fontScale="90000"/>
          </a:bodyPr>
          <a:lstStyle/>
          <a:p>
            <a:r>
              <a:rPr lang="en-US" dirty="0">
                <a:latin typeface="Comic Sans MS" panose="030F0702030302020204" pitchFamily="66" charset="0"/>
              </a:rPr>
              <a:t>Serbian food is various and very delicious  </a:t>
            </a:r>
          </a:p>
        </p:txBody>
      </p:sp>
      <p:pic>
        <p:nvPicPr>
          <p:cNvPr id="5" name="Picture 4">
            <a:extLst>
              <a:ext uri="{FF2B5EF4-FFF2-40B4-BE49-F238E27FC236}">
                <a16:creationId xmlns:a16="http://schemas.microsoft.com/office/drawing/2014/main" id="{BF560048-C543-416E-9E74-5E4AFF4AC9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61022"/>
            <a:ext cx="5005736" cy="2805298"/>
          </a:xfrm>
          <a:prstGeom prst="ellipse">
            <a:avLst/>
          </a:prstGeom>
          <a:ln>
            <a:noFill/>
          </a:ln>
          <a:effectLst>
            <a:softEdge rad="112500"/>
          </a:effectLst>
        </p:spPr>
      </p:pic>
      <p:pic>
        <p:nvPicPr>
          <p:cNvPr id="7" name="Picture 6">
            <a:extLst>
              <a:ext uri="{FF2B5EF4-FFF2-40B4-BE49-F238E27FC236}">
                <a16:creationId xmlns:a16="http://schemas.microsoft.com/office/drawing/2014/main" id="{D2A3051B-0589-4CBE-B3EA-9208A169A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9180" y="682361"/>
            <a:ext cx="4802820" cy="3404127"/>
          </a:xfrm>
          <a:prstGeom prst="ellipse">
            <a:avLst/>
          </a:prstGeom>
          <a:ln>
            <a:noFill/>
          </a:ln>
          <a:effectLst>
            <a:softEdge rad="112500"/>
          </a:effectLst>
        </p:spPr>
      </p:pic>
      <p:pic>
        <p:nvPicPr>
          <p:cNvPr id="9" name="Picture 8">
            <a:extLst>
              <a:ext uri="{FF2B5EF4-FFF2-40B4-BE49-F238E27FC236}">
                <a16:creationId xmlns:a16="http://schemas.microsoft.com/office/drawing/2014/main" id="{8E9E9CEE-6EC7-44AA-B644-D54DA8E7B5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0892875">
            <a:off x="3424496" y="2583289"/>
            <a:ext cx="4712636" cy="3539061"/>
          </a:xfrm>
          <a:prstGeom prst="ellipse">
            <a:avLst/>
          </a:prstGeom>
          <a:ln>
            <a:noFill/>
          </a:ln>
          <a:effectLst>
            <a:softEdge rad="112500"/>
          </a:effectLst>
        </p:spPr>
      </p:pic>
      <p:pic>
        <p:nvPicPr>
          <p:cNvPr id="11" name="Picture 10">
            <a:extLst>
              <a:ext uri="{FF2B5EF4-FFF2-40B4-BE49-F238E27FC236}">
                <a16:creationId xmlns:a16="http://schemas.microsoft.com/office/drawing/2014/main" id="{73376D57-E6CD-488D-9016-D95534548F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200197"/>
            <a:ext cx="3898902" cy="2599998"/>
          </a:xfrm>
          <a:prstGeom prst="ellipse">
            <a:avLst/>
          </a:prstGeom>
          <a:ln>
            <a:noFill/>
          </a:ln>
          <a:effectLst>
            <a:softEdge rad="112500"/>
          </a:effectLst>
        </p:spPr>
      </p:pic>
      <p:pic>
        <p:nvPicPr>
          <p:cNvPr id="13" name="Picture 12">
            <a:extLst>
              <a:ext uri="{FF2B5EF4-FFF2-40B4-BE49-F238E27FC236}">
                <a16:creationId xmlns:a16="http://schemas.microsoft.com/office/drawing/2014/main" id="{DB8EE325-EFEF-48CB-9193-3062A83F3DD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381967" y="3915341"/>
            <a:ext cx="4895851" cy="3082249"/>
          </a:xfrm>
          <a:prstGeom prst="ellipse">
            <a:avLst/>
          </a:prstGeom>
          <a:ln>
            <a:noFill/>
          </a:ln>
          <a:effectLst>
            <a:softEdge rad="112500"/>
          </a:effectLst>
        </p:spPr>
      </p:pic>
    </p:spTree>
    <p:extLst>
      <p:ext uri="{BB962C8B-B14F-4D97-AF65-F5344CB8AC3E}">
        <p14:creationId xmlns:p14="http://schemas.microsoft.com/office/powerpoint/2010/main" val="55708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Serbs have an awesome traditional cuisine and really like to eat!  </a:t>
            </a:r>
            <a:endParaRPr lang="en-US" dirty="0">
              <a:latin typeface="Comic Sans MS" panose="030F0702030302020204" pitchFamily="66"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61267" y="1690688"/>
            <a:ext cx="9469465" cy="4604527"/>
          </a:xfrm>
        </p:spPr>
      </p:pic>
    </p:spTree>
    <p:extLst>
      <p:ext uri="{BB962C8B-B14F-4D97-AF65-F5344CB8AC3E}">
        <p14:creationId xmlns:p14="http://schemas.microsoft.com/office/powerpoint/2010/main" val="211607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6274" y="93906"/>
            <a:ext cx="11893657" cy="832486"/>
          </a:xfrm>
        </p:spPr>
        <p:txBody>
          <a:bodyPr>
            <a:normAutofit fontScale="90000"/>
          </a:bodyPr>
          <a:lstStyle/>
          <a:p>
            <a:br>
              <a:rPr lang="en-US" b="1" dirty="0"/>
            </a:br>
            <a:r>
              <a:rPr lang="en-US" sz="3600" dirty="0">
                <a:latin typeface="Comic Sans MS" panose="030F0702030302020204" pitchFamily="66" charset="0"/>
              </a:rPr>
              <a:t>SLAVA – what makes Serbs different from other Orthodox</a:t>
            </a:r>
            <a:br>
              <a:rPr lang="en-US" sz="4000" dirty="0">
                <a:latin typeface="Comic Sans MS" panose="030F0702030302020204" pitchFamily="66" charset="0"/>
              </a:rPr>
            </a:br>
            <a:endParaRPr lang="en-US" sz="4000" dirty="0">
              <a:latin typeface="Comic Sans MS" panose="030F0702030302020204" pitchFamily="66" charset="0"/>
            </a:endParaRPr>
          </a:p>
        </p:txBody>
      </p:sp>
      <p:sp>
        <p:nvSpPr>
          <p:cNvPr id="3" name="Content Placeholder 2"/>
          <p:cNvSpPr>
            <a:spLocks noGrp="1"/>
          </p:cNvSpPr>
          <p:nvPr>
            <p:ph idx="1"/>
          </p:nvPr>
        </p:nvSpPr>
        <p:spPr>
          <a:xfrm>
            <a:off x="157226" y="966230"/>
            <a:ext cx="10283126" cy="1312782"/>
          </a:xfrm>
        </p:spPr>
        <p:txBody>
          <a:bodyPr>
            <a:normAutofit lnSpcReduction="10000"/>
          </a:bodyPr>
          <a:lstStyle/>
          <a:p>
            <a:r>
              <a:rPr lang="en-US" sz="2000" b="1" dirty="0">
                <a:latin typeface="Comic Sans MS" panose="030F0702030302020204" pitchFamily="66" charset="0"/>
              </a:rPr>
              <a:t>This traditional and church custom is the second largest (after Christmas) family holiday and the characteristic of spiritual and family life in Serbia.</a:t>
            </a:r>
          </a:p>
          <a:p>
            <a:r>
              <a:rPr lang="en-US" sz="2000" b="1" dirty="0">
                <a:latin typeface="Comic Sans MS" panose="030F0702030302020204" pitchFamily="66" charset="0"/>
              </a:rPr>
              <a:t>It is the family holiday when with prayer and rituals family remembers their ancestors who celebrated the same saint.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283" y="2457242"/>
            <a:ext cx="5204506" cy="3684831"/>
          </a:xfrm>
          <a:prstGeom prst="rect">
            <a:avLst/>
          </a:prstGeom>
        </p:spPr>
      </p:pic>
      <p:sp>
        <p:nvSpPr>
          <p:cNvPr id="5" name="Rectangle 4"/>
          <p:cNvSpPr/>
          <p:nvPr/>
        </p:nvSpPr>
        <p:spPr>
          <a:xfrm>
            <a:off x="6751216" y="1931669"/>
            <a:ext cx="3909448" cy="923330"/>
          </a:xfrm>
          <a:prstGeom prst="rect">
            <a:avLst/>
          </a:prstGeom>
        </p:spPr>
        <p:txBody>
          <a:bodyPr wrap="square">
            <a:spAutoFit/>
          </a:bodyPr>
          <a:lstStyle/>
          <a:p>
            <a:r>
              <a:rPr lang="en-US" b="1" dirty="0">
                <a:latin typeface="Comic Sans MS" panose="030F0702030302020204" pitchFamily="66" charset="0"/>
              </a:rPr>
              <a:t>Not everything is about food on “</a:t>
            </a:r>
            <a:r>
              <a:rPr lang="en-US" b="1" dirty="0" err="1">
                <a:latin typeface="Comic Sans MS" panose="030F0702030302020204" pitchFamily="66" charset="0"/>
              </a:rPr>
              <a:t>slava</a:t>
            </a:r>
            <a:r>
              <a:rPr lang="en-US" b="1" dirty="0">
                <a:latin typeface="Comic Sans MS" panose="030F0702030302020204" pitchFamily="66" charset="0"/>
              </a:rPr>
              <a:t>”, but, here is what you look before and after it</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1824" y="2991736"/>
            <a:ext cx="3425952" cy="249631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16192" y="3284289"/>
            <a:ext cx="3598394" cy="2473896"/>
          </a:xfrm>
          <a:prstGeom prst="rect">
            <a:avLst/>
          </a:prstGeom>
          <a:blipFill>
            <a:blip r:embed="rId6" cstate="email">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775615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D420-127B-415B-8009-8F411952E384}"/>
              </a:ext>
            </a:extLst>
          </p:cNvPr>
          <p:cNvSpPr>
            <a:spLocks noGrp="1"/>
          </p:cNvSpPr>
          <p:nvPr>
            <p:ph type="title"/>
          </p:nvPr>
        </p:nvSpPr>
        <p:spPr>
          <a:xfrm>
            <a:off x="367683" y="-55579"/>
            <a:ext cx="10515600" cy="1325563"/>
          </a:xfrm>
        </p:spPr>
        <p:txBody>
          <a:bodyPr/>
          <a:lstStyle/>
          <a:p>
            <a:r>
              <a:rPr lang="en-US" dirty="0">
                <a:latin typeface="Comic Sans MS" panose="030F0702030302020204" pitchFamily="66" charset="0"/>
              </a:rPr>
              <a:t>Serbia – sweet raspberry heaven</a:t>
            </a:r>
          </a:p>
        </p:txBody>
      </p:sp>
      <p:sp>
        <p:nvSpPr>
          <p:cNvPr id="3" name="Content Placeholder 2">
            <a:extLst>
              <a:ext uri="{FF2B5EF4-FFF2-40B4-BE49-F238E27FC236}">
                <a16:creationId xmlns:a16="http://schemas.microsoft.com/office/drawing/2014/main" id="{A6D14CB1-0EA8-48FF-8597-8A293FA72F32}"/>
              </a:ext>
            </a:extLst>
          </p:cNvPr>
          <p:cNvSpPr>
            <a:spLocks noGrp="1"/>
          </p:cNvSpPr>
          <p:nvPr>
            <p:ph idx="1"/>
          </p:nvPr>
        </p:nvSpPr>
        <p:spPr>
          <a:xfrm>
            <a:off x="980983" y="1372863"/>
            <a:ext cx="2482888" cy="2349255"/>
          </a:xfrm>
        </p:spPr>
        <p:txBody>
          <a:bodyPr>
            <a:normAutofit fontScale="92500" lnSpcReduction="10000"/>
          </a:bodyPr>
          <a:lstStyle/>
          <a:p>
            <a:r>
              <a:rPr lang="en-US" b="1" dirty="0">
                <a:latin typeface="Comic Sans MS" panose="030F0702030302020204" pitchFamily="66" charset="0"/>
              </a:rPr>
              <a:t>Raspberries, Serbia’s </a:t>
            </a:r>
            <a:r>
              <a:rPr lang="en-US" b="1" i="1" dirty="0">
                <a:latin typeface="Comic Sans MS" panose="030F0702030302020204" pitchFamily="66" charset="0"/>
              </a:rPr>
              <a:t>red gold</a:t>
            </a:r>
            <a:r>
              <a:rPr lang="en-US" b="1" dirty="0">
                <a:latin typeface="Comic Sans MS" panose="030F0702030302020204" pitchFamily="66" charset="0"/>
              </a:rPr>
              <a:t>, are grown in every part of the country</a:t>
            </a:r>
          </a:p>
          <a:p>
            <a:endParaRPr lang="en-US" dirty="0"/>
          </a:p>
        </p:txBody>
      </p:sp>
      <p:pic>
        <p:nvPicPr>
          <p:cNvPr id="5" name="Picture 4">
            <a:extLst>
              <a:ext uri="{FF2B5EF4-FFF2-40B4-BE49-F238E27FC236}">
                <a16:creationId xmlns:a16="http://schemas.microsoft.com/office/drawing/2014/main" id="{6D2266E2-E4ED-47E8-B84F-EE6674F5D7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00722" y="1372863"/>
            <a:ext cx="7416322" cy="4913313"/>
          </a:xfrm>
          <a:prstGeom prst="rect">
            <a:avLst/>
          </a:prstGeom>
          <a:ln>
            <a:noFill/>
          </a:ln>
          <a:effectLst>
            <a:outerShdw blurRad="292100" dist="139700" dir="2700000" algn="tl" rotWithShape="0">
              <a:srgbClr val="333333">
                <a:alpha val="65000"/>
              </a:srgbClr>
            </a:outerShdw>
            <a:reflection endPos="0" dist="50800" dir="5400000" sy="-100000" algn="bl" rotWithShape="0"/>
            <a:softEdge rad="0"/>
          </a:effectLst>
        </p:spPr>
      </p:pic>
      <p:pic>
        <p:nvPicPr>
          <p:cNvPr id="7" name="Picture 6">
            <a:extLst>
              <a:ext uri="{FF2B5EF4-FFF2-40B4-BE49-F238E27FC236}">
                <a16:creationId xmlns:a16="http://schemas.microsoft.com/office/drawing/2014/main" id="{22483F0C-3CD1-4109-BFBB-5B4D1A63FE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956" y="3870847"/>
            <a:ext cx="3588328" cy="2242705"/>
          </a:xfrm>
          <a:prstGeom prst="roundRect">
            <a:avLst>
              <a:gd name="adj" fmla="val 8594"/>
            </a:avLst>
          </a:prstGeom>
          <a:solidFill>
            <a:srgbClr val="FFFFFF">
              <a:shade val="85000"/>
            </a:srgbClr>
          </a:solidFill>
          <a:ln>
            <a:noFill/>
          </a:ln>
          <a:effectLst>
            <a:reflection blurRad="12700" stA="16000" endPos="20000" dist="5000" dir="5400000" sy="-100000" algn="bl" rotWithShape="0"/>
          </a:effectLst>
        </p:spPr>
      </p:pic>
    </p:spTree>
    <p:extLst>
      <p:ext uri="{BB962C8B-B14F-4D97-AF65-F5344CB8AC3E}">
        <p14:creationId xmlns:p14="http://schemas.microsoft.com/office/powerpoint/2010/main" val="417506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96744F1-0D9E-4F7A-B19F-E6EE97501D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33243" y="3411773"/>
            <a:ext cx="4826889" cy="3219497"/>
          </a:xfrm>
          <a:prstGeom prst="rect">
            <a:avLst/>
          </a:prstGeom>
        </p:spPr>
      </p:pic>
      <p:pic>
        <p:nvPicPr>
          <p:cNvPr id="11" name="Picture 10">
            <a:extLst>
              <a:ext uri="{FF2B5EF4-FFF2-40B4-BE49-F238E27FC236}">
                <a16:creationId xmlns:a16="http://schemas.microsoft.com/office/drawing/2014/main" id="{08F7BA87-2437-4C43-8B22-529D0C23CCF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179" y="129604"/>
            <a:ext cx="4930613" cy="3282169"/>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6924D4D5-3790-4709-A62B-CA31679790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1406" y="129604"/>
            <a:ext cx="4602684" cy="3063876"/>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734F460-1AE1-427F-A902-A7F4069A9BE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8200" y="3602264"/>
            <a:ext cx="5412861" cy="30462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1575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8ADE09-949F-4A15-B112-D0B66EC1F7E3}"/>
              </a:ext>
            </a:extLst>
          </p:cNvPr>
          <p:cNvSpPr>
            <a:spLocks noGrp="1"/>
          </p:cNvSpPr>
          <p:nvPr>
            <p:ph idx="1"/>
          </p:nvPr>
        </p:nvSpPr>
        <p:spPr>
          <a:xfrm>
            <a:off x="861447" y="640004"/>
            <a:ext cx="10515600" cy="2141941"/>
          </a:xfrm>
        </p:spPr>
        <p:txBody>
          <a:bodyPr/>
          <a:lstStyle/>
          <a:p>
            <a:pPr marL="0" indent="0">
              <a:buNone/>
            </a:pPr>
            <a:r>
              <a:rPr lang="en-US" dirty="0"/>
              <a:t> Lifting 3 fingers ( thumb and his neighbors – not some other three fingers ) is a Serbian tradition. So if you want to show locals that you love Serbia, it is a good way to do it. And don`t be surprised when people do that while taking a picture with you, just go with it. It`s our local way of communication and it doesn`t offend anyone.</a:t>
            </a:r>
          </a:p>
          <a:p>
            <a:endParaRPr lang="en-US" dirty="0"/>
          </a:p>
        </p:txBody>
      </p:sp>
    </p:spTree>
    <p:extLst>
      <p:ext uri="{BB962C8B-B14F-4D97-AF65-F5344CB8AC3E}">
        <p14:creationId xmlns:p14="http://schemas.microsoft.com/office/powerpoint/2010/main" val="2205918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B46F-CAE3-4D2E-B435-6A25223F2ED5}"/>
              </a:ext>
            </a:extLst>
          </p:cNvPr>
          <p:cNvSpPr>
            <a:spLocks noGrp="1"/>
          </p:cNvSpPr>
          <p:nvPr>
            <p:ph type="title"/>
          </p:nvPr>
        </p:nvSpPr>
        <p:spPr>
          <a:xfrm>
            <a:off x="333213" y="85241"/>
            <a:ext cx="10795861" cy="689674"/>
          </a:xfrm>
        </p:spPr>
        <p:txBody>
          <a:bodyPr>
            <a:noAutofit/>
          </a:bodyPr>
          <a:lstStyle/>
          <a:p>
            <a:br>
              <a:rPr lang="en-US" sz="2400" dirty="0"/>
            </a:br>
            <a:r>
              <a:rPr lang="en-US" sz="1600" b="1" dirty="0">
                <a:solidFill>
                  <a:srgbClr val="0070C0"/>
                </a:solidFill>
                <a:latin typeface="Comic Sans MS" panose="030F0702030302020204" pitchFamily="66" charset="0"/>
              </a:rPr>
              <a:t>People in Serbia are very superstitious. </a:t>
            </a:r>
            <a:r>
              <a:rPr lang="en-US" sz="1600" b="1" dirty="0">
                <a:solidFill>
                  <a:srgbClr val="00B0F0"/>
                </a:solidFill>
                <a:latin typeface="Comic Sans MS" panose="030F0702030302020204" pitchFamily="66" charset="0"/>
              </a:rPr>
              <a:t>It’s like a big thing in our culture. </a:t>
            </a:r>
            <a:r>
              <a:rPr lang="en-US" sz="1600" b="1" dirty="0">
                <a:solidFill>
                  <a:srgbClr val="0070C0"/>
                </a:solidFill>
                <a:latin typeface="Comic Sans MS" panose="030F0702030302020204" pitchFamily="66" charset="0"/>
              </a:rPr>
              <a:t>For some, this </a:t>
            </a:r>
            <a:r>
              <a:rPr lang="en-US" sz="1600" b="1" dirty="0">
                <a:solidFill>
                  <a:srgbClr val="00B0F0"/>
                </a:solidFill>
                <a:latin typeface="Comic Sans MS" panose="030F0702030302020204" pitchFamily="66" charset="0"/>
              </a:rPr>
              <a:t>is funny, for </a:t>
            </a:r>
            <a:r>
              <a:rPr lang="en-US" sz="1600" b="1" dirty="0">
                <a:solidFill>
                  <a:srgbClr val="0070C0"/>
                </a:solidFill>
                <a:latin typeface="Comic Sans MS" panose="030F0702030302020204" pitchFamily="66" charset="0"/>
              </a:rPr>
              <a:t>some</a:t>
            </a:r>
            <a:r>
              <a:rPr lang="en-US" sz="1600" b="1" dirty="0">
                <a:solidFill>
                  <a:srgbClr val="00B0F0"/>
                </a:solidFill>
                <a:latin typeface="Comic Sans MS" panose="030F0702030302020204" pitchFamily="66" charset="0"/>
              </a:rPr>
              <a:t> </a:t>
            </a:r>
            <a:r>
              <a:rPr lang="en-US" sz="1600" b="1" dirty="0">
                <a:solidFill>
                  <a:srgbClr val="0070C0"/>
                </a:solidFill>
                <a:latin typeface="Comic Sans MS" panose="030F0702030302020204" pitchFamily="66" charset="0"/>
              </a:rPr>
              <a:t>it’s irrelevant</a:t>
            </a:r>
            <a:r>
              <a:rPr lang="en-US" sz="1600" b="1" dirty="0">
                <a:solidFill>
                  <a:srgbClr val="00B0F0"/>
                </a:solidFill>
                <a:latin typeface="Comic Sans MS" panose="030F0702030302020204" pitchFamily="66" charset="0"/>
              </a:rPr>
              <a:t>, but for some it’s scary. Here are some of them:</a:t>
            </a:r>
            <a:br>
              <a:rPr lang="en-US" sz="1400" dirty="0"/>
            </a:br>
            <a:endParaRPr lang="en-US" sz="2400" dirty="0"/>
          </a:p>
        </p:txBody>
      </p:sp>
      <p:sp>
        <p:nvSpPr>
          <p:cNvPr id="3" name="Rectangle 2"/>
          <p:cNvSpPr/>
          <p:nvPr/>
        </p:nvSpPr>
        <p:spPr>
          <a:xfrm>
            <a:off x="397790" y="881829"/>
            <a:ext cx="4234780" cy="830997"/>
          </a:xfrm>
          <a:prstGeom prst="rect">
            <a:avLst/>
          </a:prstGeom>
        </p:spPr>
        <p:txBody>
          <a:bodyPr wrap="square">
            <a:spAutoFit/>
          </a:bodyPr>
          <a:lstStyle/>
          <a:p>
            <a:r>
              <a:rPr lang="en-US" sz="2400" dirty="0">
                <a:latin typeface="Agency FB" panose="020B0503020202020204" pitchFamily="34" charset="0"/>
              </a:rPr>
              <a:t>If you want to be rich, or at least not be poor, you shouldn’t eat bread crumbs!!!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510" y="1866162"/>
            <a:ext cx="3112580" cy="207505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47949" y="5332781"/>
            <a:ext cx="12186349" cy="461665"/>
          </a:xfrm>
          <a:prstGeom prst="rect">
            <a:avLst/>
          </a:prstGeom>
        </p:spPr>
        <p:txBody>
          <a:bodyPr wrap="none">
            <a:spAutoFit/>
          </a:bodyPr>
          <a:lstStyle/>
          <a:p>
            <a:r>
              <a:rPr lang="en-US" sz="2400" b="1" dirty="0">
                <a:latin typeface="Papyrus" panose="03070502060502030205" pitchFamily="66" charset="0"/>
              </a:rPr>
              <a:t>- If you have a hiccup, then someone is thinking about you, or someone is gossiping about you</a:t>
            </a:r>
          </a:p>
        </p:txBody>
      </p:sp>
      <p:sp>
        <p:nvSpPr>
          <p:cNvPr id="6" name="Rectangle 5"/>
          <p:cNvSpPr/>
          <p:nvPr/>
        </p:nvSpPr>
        <p:spPr>
          <a:xfrm>
            <a:off x="258306" y="4377114"/>
            <a:ext cx="6096000" cy="646331"/>
          </a:xfrm>
          <a:prstGeom prst="rect">
            <a:avLst/>
          </a:prstGeom>
        </p:spPr>
        <p:txBody>
          <a:bodyPr>
            <a:spAutoFit/>
          </a:bodyPr>
          <a:lstStyle/>
          <a:p>
            <a:r>
              <a:rPr lang="en-US" b="1" dirty="0">
                <a:latin typeface="MingLiU-ExtB" panose="02020500000000000000" pitchFamily="18" charset="-120"/>
                <a:ea typeface="MingLiU-ExtB" panose="02020500000000000000" pitchFamily="18" charset="-120"/>
              </a:rPr>
              <a:t>If you want your baby to grow up tall, make sure that baba pulled up on his ears when he was a baby.</a:t>
            </a:r>
          </a:p>
        </p:txBody>
      </p:sp>
      <p:sp>
        <p:nvSpPr>
          <p:cNvPr id="7" name="Rectangle 6"/>
          <p:cNvSpPr/>
          <p:nvPr/>
        </p:nvSpPr>
        <p:spPr>
          <a:xfrm>
            <a:off x="5163520" y="782108"/>
            <a:ext cx="6096000" cy="707886"/>
          </a:xfrm>
          <a:prstGeom prst="rect">
            <a:avLst/>
          </a:prstGeom>
        </p:spPr>
        <p:txBody>
          <a:bodyPr>
            <a:spAutoFit/>
          </a:bodyPr>
          <a:lstStyle/>
          <a:p>
            <a:r>
              <a:rPr lang="en-US" sz="2000" b="1" dirty="0">
                <a:latin typeface="Book Antiqua" panose="02040602050305030304" pitchFamily="18" charset="0"/>
              </a:rPr>
              <a:t>If you want to have money, don’t ever put your bag on the floor!</a:t>
            </a:r>
          </a:p>
        </p:txBody>
      </p:sp>
      <p:sp>
        <p:nvSpPr>
          <p:cNvPr id="8" name="Rectangle 7"/>
          <p:cNvSpPr/>
          <p:nvPr/>
        </p:nvSpPr>
        <p:spPr>
          <a:xfrm>
            <a:off x="6141124" y="1498677"/>
            <a:ext cx="5529100" cy="1200329"/>
          </a:xfrm>
          <a:prstGeom prst="rect">
            <a:avLst/>
          </a:prstGeom>
        </p:spPr>
        <p:txBody>
          <a:bodyPr wrap="square">
            <a:spAutoFit/>
          </a:bodyPr>
          <a:lstStyle/>
          <a:p>
            <a:r>
              <a:rPr lang="en-US" dirty="0">
                <a:latin typeface="Comic Sans MS" panose="030F0702030302020204" pitchFamily="66" charset="0"/>
              </a:rPr>
              <a:t>- If your left palm itches you, it’s a good sign! It means you’ll receive some money! But, if your right hand itches, that means you’ll have to give some money!</a:t>
            </a:r>
          </a:p>
        </p:txBody>
      </p:sp>
      <p:sp>
        <p:nvSpPr>
          <p:cNvPr id="9" name="Rectangle 8"/>
          <p:cNvSpPr/>
          <p:nvPr/>
        </p:nvSpPr>
        <p:spPr>
          <a:xfrm>
            <a:off x="4215408" y="2556887"/>
            <a:ext cx="6913666" cy="1569660"/>
          </a:xfrm>
          <a:prstGeom prst="rect">
            <a:avLst/>
          </a:prstGeom>
        </p:spPr>
        <p:txBody>
          <a:bodyPr wrap="square">
            <a:spAutoFit/>
          </a:bodyPr>
          <a:lstStyle/>
          <a:p>
            <a:pPr marL="742950" lvl="1" indent="-285750">
              <a:buFontTx/>
              <a:buChar char="-"/>
            </a:pPr>
            <a:r>
              <a:rPr lang="en-US" sz="2400" dirty="0">
                <a:latin typeface="Gabriola" panose="04040605051002020D02" pitchFamily="82" charset="0"/>
              </a:rPr>
              <a:t>If you’re a woman and you want to get married, DO NOT sit in the corner of the table!!</a:t>
            </a:r>
          </a:p>
          <a:p>
            <a:r>
              <a:rPr lang="en-GB" sz="2400" dirty="0">
                <a:latin typeface="Gabriola" panose="04040605051002020D02" pitchFamily="82" charset="0"/>
              </a:rPr>
              <a:t>        And, if you want your mother-in-law to love you, eat the end of the       bread, so called “</a:t>
            </a:r>
            <a:r>
              <a:rPr lang="en-GB" sz="2400" dirty="0" err="1">
                <a:latin typeface="Gabriola" panose="04040605051002020D02" pitchFamily="82" charset="0"/>
              </a:rPr>
              <a:t>rupce</a:t>
            </a:r>
            <a:r>
              <a:rPr lang="en-GB" sz="2400" dirty="0">
                <a:latin typeface="Gabriola" panose="04040605051002020D02" pitchFamily="82" charset="0"/>
              </a:rPr>
              <a:t>”</a:t>
            </a:r>
            <a:endParaRPr lang="en-US" sz="2400" dirty="0">
              <a:latin typeface="Gabriola" panose="04040605051002020D02" pitchFamily="82" charset="0"/>
            </a:endParaRPr>
          </a:p>
        </p:txBody>
      </p:sp>
      <p:sp>
        <p:nvSpPr>
          <p:cNvPr id="10" name="Rectangle 9"/>
          <p:cNvSpPr/>
          <p:nvPr/>
        </p:nvSpPr>
        <p:spPr>
          <a:xfrm>
            <a:off x="295760" y="5894575"/>
            <a:ext cx="6291020" cy="707886"/>
          </a:xfrm>
          <a:prstGeom prst="rect">
            <a:avLst/>
          </a:prstGeom>
        </p:spPr>
        <p:txBody>
          <a:bodyPr wrap="square">
            <a:spAutoFit/>
          </a:bodyPr>
          <a:lstStyle/>
          <a:p>
            <a:r>
              <a:rPr lang="en-US" sz="2000" dirty="0">
                <a:latin typeface="Harrington" panose="04040505050A02020702" pitchFamily="82" charset="0"/>
              </a:rPr>
              <a:t>- If you want to have a beautiful boyfriend or girlfriend, you should eat everything from your plate!</a:t>
            </a:r>
          </a:p>
        </p:txBody>
      </p:sp>
      <p:sp>
        <p:nvSpPr>
          <p:cNvPr id="11" name="Rectangle 10"/>
          <p:cNvSpPr/>
          <p:nvPr/>
        </p:nvSpPr>
        <p:spPr>
          <a:xfrm>
            <a:off x="7167966" y="4144180"/>
            <a:ext cx="3122907" cy="923330"/>
          </a:xfrm>
          <a:prstGeom prst="rect">
            <a:avLst/>
          </a:prstGeom>
        </p:spPr>
        <p:txBody>
          <a:bodyPr wrap="square">
            <a:spAutoFit/>
          </a:bodyPr>
          <a:lstStyle/>
          <a:p>
            <a:r>
              <a:rPr lang="en-US" dirty="0">
                <a:latin typeface="Comic Sans MS" panose="030F0702030302020204" pitchFamily="66" charset="0"/>
              </a:rPr>
              <a:t>- You should know this, if your nose itches, it means you’re going to  get angry</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73896" y="3934507"/>
            <a:ext cx="1380641" cy="13806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569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85254" y="2098756"/>
            <a:ext cx="9144000" cy="2387600"/>
          </a:xfrm>
        </p:spPr>
        <p:txBody>
          <a:bodyPr>
            <a:normAutofit fontScale="90000"/>
          </a:bodyPr>
          <a:lstStyle/>
          <a:p>
            <a:r>
              <a:rPr lang="en-GB" dirty="0">
                <a:latin typeface="MingLiU-ExtB" panose="02020500000000000000" pitchFamily="18" charset="-120"/>
                <a:ea typeface="MingLiU-ExtB" panose="02020500000000000000" pitchFamily="18" charset="-120"/>
              </a:rPr>
              <a:t>Open door, open window, and between – </a:t>
            </a:r>
            <a:r>
              <a:rPr lang="en-GB" dirty="0" err="1">
                <a:latin typeface="MingLiU-ExtB" panose="02020500000000000000" pitchFamily="18" charset="-120"/>
                <a:ea typeface="MingLiU-ExtB" panose="02020500000000000000" pitchFamily="18" charset="-120"/>
              </a:rPr>
              <a:t>promaja</a:t>
            </a:r>
            <a:r>
              <a:rPr lang="en-GB" dirty="0">
                <a:latin typeface="MingLiU-ExtB" panose="02020500000000000000" pitchFamily="18" charset="-120"/>
                <a:ea typeface="MingLiU-ExtB" panose="02020500000000000000" pitchFamily="18" charset="-120"/>
              </a:rPr>
              <a:t>! something that we know and the whole world has no clue about</a:t>
            </a:r>
            <a:endParaRPr lang="en-US" dirty="0"/>
          </a:p>
        </p:txBody>
      </p:sp>
      <p:sp>
        <p:nvSpPr>
          <p:cNvPr id="3" name="Subtitle 2"/>
          <p:cNvSpPr>
            <a:spLocks noGrp="1"/>
          </p:cNvSpPr>
          <p:nvPr>
            <p:ph type="subTitle" idx="1"/>
          </p:nvPr>
        </p:nvSpPr>
        <p:spPr>
          <a:xfrm>
            <a:off x="1431010" y="4787658"/>
            <a:ext cx="9144000" cy="1655762"/>
          </a:xfrm>
        </p:spPr>
        <p:txBody>
          <a:bodyPr>
            <a:normAutofit/>
          </a:bodyPr>
          <a:lstStyle/>
          <a:p>
            <a:r>
              <a:rPr lang="en-GB" sz="2800" b="1" dirty="0">
                <a:latin typeface="Papyrus" panose="03070502060502030205" pitchFamily="66" charset="0"/>
              </a:rPr>
              <a:t>Draft- </a:t>
            </a:r>
            <a:r>
              <a:rPr lang="en-GB" sz="2800" b="1" dirty="0" err="1">
                <a:latin typeface="Papyrus" panose="03070502060502030205" pitchFamily="66" charset="0"/>
              </a:rPr>
              <a:t>promaja</a:t>
            </a:r>
            <a:r>
              <a:rPr lang="en-GB" sz="2800" b="1" dirty="0">
                <a:latin typeface="Papyrus" panose="03070502060502030205" pitchFamily="66" charset="0"/>
              </a:rPr>
              <a:t>, is our greatest enemy. What else can kill us? Well, cold concrete, going out with wet hair, walking with bare foot…</a:t>
            </a:r>
            <a:endParaRPr lang="en-US" sz="2800" b="1" dirty="0">
              <a:latin typeface="Papyrus" panose="03070502060502030205" pitchFamily="66" charset="0"/>
            </a:endParaRPr>
          </a:p>
        </p:txBody>
      </p:sp>
    </p:spTree>
    <p:extLst>
      <p:ext uri="{BB962C8B-B14F-4D97-AF65-F5344CB8AC3E}">
        <p14:creationId xmlns:p14="http://schemas.microsoft.com/office/powerpoint/2010/main" val="1666305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0228" y="736169"/>
            <a:ext cx="5795074" cy="1216617"/>
          </a:xfrm>
        </p:spPr>
        <p:txBody>
          <a:bodyPr>
            <a:normAutofit/>
          </a:bodyPr>
          <a:lstStyle/>
          <a:p>
            <a:r>
              <a:rPr lang="en-GB" sz="2800" dirty="0" err="1">
                <a:latin typeface="Comic Sans MS" panose="030F0702030302020204" pitchFamily="66" charset="0"/>
              </a:rPr>
              <a:t>Rakija</a:t>
            </a:r>
            <a:r>
              <a:rPr lang="en-GB" sz="2800" dirty="0">
                <a:latin typeface="Comic Sans MS" panose="030F0702030302020204" pitchFamily="66" charset="0"/>
              </a:rPr>
              <a:t> – not just a national drink, it’s the mother of all cures too!</a:t>
            </a:r>
            <a:endParaRPr lang="en-US" sz="2800" dirty="0">
              <a:latin typeface="Comic Sans MS" panose="030F0702030302020204" pitchFamily="66" charset="0"/>
            </a:endParaRPr>
          </a:p>
        </p:txBody>
      </p:sp>
      <p:sp>
        <p:nvSpPr>
          <p:cNvPr id="3" name="Content Placeholder 2"/>
          <p:cNvSpPr>
            <a:spLocks noGrp="1"/>
          </p:cNvSpPr>
          <p:nvPr>
            <p:ph idx="1"/>
          </p:nvPr>
        </p:nvSpPr>
        <p:spPr>
          <a:xfrm>
            <a:off x="254665" y="2023780"/>
            <a:ext cx="6441699" cy="4570984"/>
          </a:xfrm>
          <a:blipFill>
            <a:blip r:embed="rId3" cstate="email">
              <a:extLst>
                <a:ext uri="{28A0092B-C50C-407E-A947-70E740481C1C}">
                  <a14:useLocalDpi xmlns:a14="http://schemas.microsoft.com/office/drawing/2010/main"/>
                </a:ext>
              </a:extLst>
            </a:blip>
            <a:stretch>
              <a:fillRect/>
            </a:stretch>
          </a:blipFill>
        </p:spPr>
        <p:txBody>
          <a:bodyPr>
            <a:normAutofit fontScale="92500" lnSpcReduction="20000"/>
          </a:bodyPr>
          <a:lstStyle/>
          <a:p>
            <a:endParaRPr lang="en-GB" dirty="0">
              <a:latin typeface="Comic Sans MS" panose="030F0702030302020204" pitchFamily="66" charset="0"/>
            </a:endParaRPr>
          </a:p>
          <a:p>
            <a:r>
              <a:rPr lang="en-GB" sz="2400" dirty="0" err="1">
                <a:latin typeface="Comic Sans MS" panose="030F0702030302020204" pitchFamily="66" charset="0"/>
              </a:rPr>
              <a:t>Rakija</a:t>
            </a:r>
            <a:r>
              <a:rPr lang="en-GB" sz="2400" dirty="0">
                <a:latin typeface="Comic Sans MS" panose="030F0702030302020204" pitchFamily="66" charset="0"/>
              </a:rPr>
              <a:t> is not just an alcoholic drink, it is much more than that! Actually, it can solve all your problems! </a:t>
            </a:r>
          </a:p>
          <a:p>
            <a:r>
              <a:rPr lang="en-GB" sz="2400" dirty="0">
                <a:latin typeface="Comic Sans MS" panose="030F0702030302020204" pitchFamily="66" charset="0"/>
              </a:rPr>
              <a:t>For example, if you have a  headache, </a:t>
            </a:r>
            <a:r>
              <a:rPr lang="en-GB" sz="2400" dirty="0" err="1">
                <a:latin typeface="Comic Sans MS" panose="030F0702030302020204" pitchFamily="66" charset="0"/>
              </a:rPr>
              <a:t>rakija</a:t>
            </a:r>
            <a:r>
              <a:rPr lang="en-GB" sz="2400" dirty="0">
                <a:latin typeface="Comic Sans MS" panose="030F0702030302020204" pitchFamily="66" charset="0"/>
              </a:rPr>
              <a:t> will help! Just put it on your forehead and you’ll feel better right away</a:t>
            </a:r>
          </a:p>
          <a:p>
            <a:r>
              <a:rPr lang="en-GB" sz="2400" dirty="0">
                <a:latin typeface="Comic Sans MS" panose="030F0702030302020204" pitchFamily="66" charset="0"/>
              </a:rPr>
              <a:t>If you have a nasty pimple on your face, don’t use creams, just put </a:t>
            </a:r>
            <a:r>
              <a:rPr lang="en-GB" sz="2400" dirty="0" err="1">
                <a:latin typeface="Comic Sans MS" panose="030F0702030302020204" pitchFamily="66" charset="0"/>
              </a:rPr>
              <a:t>rakija</a:t>
            </a:r>
            <a:r>
              <a:rPr lang="en-GB" sz="2400" dirty="0">
                <a:latin typeface="Comic Sans MS" panose="030F0702030302020204" pitchFamily="66" charset="0"/>
              </a:rPr>
              <a:t> on it!</a:t>
            </a:r>
          </a:p>
          <a:p>
            <a:r>
              <a:rPr lang="en-GB" sz="2400" dirty="0">
                <a:latin typeface="Comic Sans MS" panose="030F0702030302020204" pitchFamily="66" charset="0"/>
              </a:rPr>
              <a:t>If you need a massage, don’t think about oil. Just use </a:t>
            </a:r>
            <a:r>
              <a:rPr lang="en-GB" sz="2400" dirty="0" err="1">
                <a:latin typeface="Comic Sans MS" panose="030F0702030302020204" pitchFamily="66" charset="0"/>
              </a:rPr>
              <a:t>rakija</a:t>
            </a:r>
            <a:r>
              <a:rPr lang="en-GB" sz="2400" dirty="0">
                <a:latin typeface="Comic Sans MS" panose="030F0702030302020204" pitchFamily="66" charset="0"/>
              </a:rPr>
              <a:t>!</a:t>
            </a:r>
          </a:p>
          <a:p>
            <a:r>
              <a:rPr lang="en-GB" sz="2400" dirty="0">
                <a:latin typeface="Comic Sans MS" panose="030F0702030302020204" pitchFamily="66" charset="0"/>
              </a:rPr>
              <a:t>You skinned your knee? Don’t worry, put </a:t>
            </a:r>
            <a:r>
              <a:rPr lang="en-GB" sz="2400" dirty="0" err="1">
                <a:latin typeface="Comic Sans MS" panose="030F0702030302020204" pitchFamily="66" charset="0"/>
              </a:rPr>
              <a:t>rakija</a:t>
            </a:r>
            <a:r>
              <a:rPr lang="en-GB" sz="2400" dirty="0">
                <a:latin typeface="Comic Sans MS" panose="030F0702030302020204" pitchFamily="66" charset="0"/>
              </a:rPr>
              <a:t> on it!</a:t>
            </a:r>
          </a:p>
          <a:p>
            <a:r>
              <a:rPr lang="en-GB" sz="2400" dirty="0">
                <a:latin typeface="Comic Sans MS" panose="030F0702030302020204" pitchFamily="66" charset="0"/>
              </a:rPr>
              <a:t>You’re sad and depressed? Put </a:t>
            </a:r>
            <a:r>
              <a:rPr lang="en-GB" sz="2400" dirty="0" err="1">
                <a:latin typeface="Comic Sans MS" panose="030F0702030302020204" pitchFamily="66" charset="0"/>
              </a:rPr>
              <a:t>rakija</a:t>
            </a:r>
            <a:r>
              <a:rPr lang="en-GB" sz="2400" dirty="0">
                <a:latin typeface="Comic Sans MS" panose="030F0702030302020204" pitchFamily="66" charset="0"/>
              </a:rPr>
              <a:t> on it!</a:t>
            </a:r>
            <a:endParaRPr lang="en-US" sz="2400" dirty="0">
              <a:latin typeface="Comic Sans MS" panose="030F0702030302020204" pitchFamily="66" charset="0"/>
            </a:endParaRPr>
          </a:p>
          <a:p>
            <a:endParaRPr lang="en-GB" dirty="0">
              <a:solidFill>
                <a:schemeClr val="accent2">
                  <a:lumMod val="75000"/>
                </a:schemeClr>
              </a:solidFill>
              <a:latin typeface="Comic Sans MS" panose="030F0702030302020204" pitchFamily="66" charset="0"/>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2583" y="702113"/>
            <a:ext cx="4822555" cy="380981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370167" y="4733693"/>
            <a:ext cx="4821833" cy="646331"/>
          </a:xfrm>
          <a:prstGeom prst="rect">
            <a:avLst/>
          </a:prstGeom>
        </p:spPr>
        <p:txBody>
          <a:bodyPr wrap="square">
            <a:spAutoFit/>
          </a:bodyPr>
          <a:lstStyle/>
          <a:p>
            <a:r>
              <a:rPr lang="en-US" dirty="0">
                <a:latin typeface="Comic Sans MS" panose="030F0702030302020204" pitchFamily="66" charset="0"/>
              </a:rPr>
              <a:t>When guests come to your house, the first thing you offer to drink – </a:t>
            </a:r>
            <a:r>
              <a:rPr lang="en-US" dirty="0" err="1">
                <a:latin typeface="Comic Sans MS" panose="030F0702030302020204" pitchFamily="66" charset="0"/>
              </a:rPr>
              <a:t>rakija</a:t>
            </a:r>
            <a:r>
              <a:rPr lang="en-US" dirty="0">
                <a:latin typeface="Comic Sans MS" panose="030F0702030302020204" pitchFamily="66" charset="0"/>
              </a:rPr>
              <a:t>!</a:t>
            </a:r>
          </a:p>
        </p:txBody>
      </p:sp>
      <p:sp>
        <p:nvSpPr>
          <p:cNvPr id="6" name="Rectangle 1"/>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202124"/>
                </a:solidFill>
                <a:effectLst/>
                <a:latin typeface="inherit"/>
              </a:rPr>
              <a:t>You skinned your knee</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6932583" y="5692362"/>
            <a:ext cx="5128327" cy="400110"/>
          </a:xfrm>
          <a:prstGeom prst="rect">
            <a:avLst/>
          </a:prstGeom>
        </p:spPr>
        <p:txBody>
          <a:bodyPr wrap="none">
            <a:spAutoFit/>
          </a:bodyPr>
          <a:lstStyle/>
          <a:p>
            <a:r>
              <a:rPr lang="en-US" sz="2000" dirty="0">
                <a:solidFill>
                  <a:srgbClr val="00B0F0"/>
                </a:solidFill>
                <a:latin typeface="Comic Sans MS" panose="030F0702030302020204" pitchFamily="66" charset="0"/>
              </a:rPr>
              <a:t>So, </a:t>
            </a:r>
            <a:r>
              <a:rPr lang="en-US" sz="2000" dirty="0" err="1">
                <a:solidFill>
                  <a:srgbClr val="00B0F0"/>
                </a:solidFill>
                <a:latin typeface="Comic Sans MS" panose="030F0702030302020204" pitchFamily="66" charset="0"/>
              </a:rPr>
              <a:t>promaja</a:t>
            </a:r>
            <a:r>
              <a:rPr lang="en-US" sz="2000" dirty="0">
                <a:solidFill>
                  <a:srgbClr val="00B0F0"/>
                </a:solidFill>
                <a:latin typeface="Comic Sans MS" panose="030F0702030302020204" pitchFamily="66" charset="0"/>
              </a:rPr>
              <a:t> kills you but </a:t>
            </a:r>
            <a:r>
              <a:rPr lang="en-US" sz="2000" dirty="0" err="1">
                <a:solidFill>
                  <a:srgbClr val="00B0F0"/>
                </a:solidFill>
                <a:latin typeface="Comic Sans MS" panose="030F0702030302020204" pitchFamily="66" charset="0"/>
              </a:rPr>
              <a:t>rakija</a:t>
            </a:r>
            <a:r>
              <a:rPr lang="en-US" sz="2000" dirty="0">
                <a:solidFill>
                  <a:srgbClr val="00B0F0"/>
                </a:solidFill>
                <a:latin typeface="Comic Sans MS" panose="030F0702030302020204" pitchFamily="66" charset="0"/>
              </a:rPr>
              <a:t> heals you!</a:t>
            </a:r>
          </a:p>
        </p:txBody>
      </p:sp>
    </p:spTree>
    <p:extLst>
      <p:ext uri="{BB962C8B-B14F-4D97-AF65-F5344CB8AC3E}">
        <p14:creationId xmlns:p14="http://schemas.microsoft.com/office/powerpoint/2010/main" val="303681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5D915-8942-46A0-B0B8-40441565246E}"/>
              </a:ext>
            </a:extLst>
          </p:cNvPr>
          <p:cNvSpPr>
            <a:spLocks noGrp="1"/>
          </p:cNvSpPr>
          <p:nvPr>
            <p:ph type="title"/>
          </p:nvPr>
        </p:nvSpPr>
        <p:spPr>
          <a:xfrm>
            <a:off x="32483" y="356461"/>
            <a:ext cx="3370714" cy="2683019"/>
          </a:xfrm>
        </p:spPr>
        <p:txBody>
          <a:bodyPr vert="horz" lIns="91440" tIns="45720" rIns="91440" bIns="45720" rtlCol="0">
            <a:normAutofit/>
          </a:bodyPr>
          <a:lstStyle/>
          <a:p>
            <a:pPr marL="285750" indent="-285750">
              <a:spcBef>
                <a:spcPts val="1000"/>
              </a:spcBef>
              <a:buFont typeface="Arial" panose="020B0604020202020204" pitchFamily="34" charset="0"/>
              <a:buChar char="•"/>
            </a:pPr>
            <a:r>
              <a:rPr lang="en-US" sz="1800" dirty="0">
                <a:solidFill>
                  <a:srgbClr val="FFFF00"/>
                </a:solidFill>
                <a:latin typeface="Comic Sans MS" panose="030F0702030302020204" pitchFamily="66" charset="0"/>
                <a:ea typeface="+mn-ea"/>
                <a:cs typeface="+mn-cs"/>
              </a:rPr>
              <a:t>Music of Serbia represents the musical heritage of Serbia, both historical and modern. It has a variety of traditional music styles, which are part of the wider Balkan musical tradition, with its own distinctive sound and characteristics.</a:t>
            </a:r>
          </a:p>
        </p:txBody>
      </p:sp>
      <p:sp>
        <p:nvSpPr>
          <p:cNvPr id="6" name="Content Placeholder 2">
            <a:extLst>
              <a:ext uri="{FF2B5EF4-FFF2-40B4-BE49-F238E27FC236}">
                <a16:creationId xmlns:a16="http://schemas.microsoft.com/office/drawing/2014/main" id="{6068955E-B0DC-4BE1-B3E3-92BD4FCD0826}"/>
              </a:ext>
            </a:extLst>
          </p:cNvPr>
          <p:cNvSpPr txBox="1">
            <a:spLocks/>
          </p:cNvSpPr>
          <p:nvPr/>
        </p:nvSpPr>
        <p:spPr>
          <a:xfrm>
            <a:off x="5064389" y="2836913"/>
            <a:ext cx="6050702" cy="560117"/>
          </a:xfrm>
          <a:prstGeom prst="rect">
            <a:avLst/>
          </a:prstGeom>
        </p:spPr>
        <p:txBody>
          <a:bodyPr vert="horz" lIns="91440" tIns="45720" rIns="91440" bIns="45720" rtlCol="0" anchor="ctr">
            <a:normAutofit fontScale="92500"/>
          </a:bodyPr>
          <a:lstStyle>
            <a:lvl1pPr marL="228600" indent="-228600">
              <a:lnSpc>
                <a:spcPct val="90000"/>
              </a:lnSpc>
              <a:spcBef>
                <a:spcPts val="1000"/>
              </a:spcBef>
              <a:buFont typeface="Arial" panose="020B0604020202020204" pitchFamily="34" charset="0"/>
              <a:buChar char="•"/>
              <a:defRPr>
                <a:latin typeface="Comic Sans MS" panose="030F0702030302020204" pitchFamily="66" charset="0"/>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r>
              <a:rPr lang="en-US" dirty="0">
                <a:solidFill>
                  <a:srgbClr val="FFFF00"/>
                </a:solidFill>
              </a:rPr>
              <a:t>Serbia hosts some of the best, award-winning festivals that attract young people from all over the world.</a:t>
            </a:r>
          </a:p>
        </p:txBody>
      </p:sp>
      <p:pic>
        <p:nvPicPr>
          <p:cNvPr id="11" name="Picture 10">
            <a:extLst>
              <a:ext uri="{FF2B5EF4-FFF2-40B4-BE49-F238E27FC236}">
                <a16:creationId xmlns:a16="http://schemas.microsoft.com/office/drawing/2014/main" id="{A2C7C9AF-762B-4BE0-B5B8-51401554D2C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808" b="-281"/>
          <a:stretch/>
        </p:blipFill>
        <p:spPr>
          <a:xfrm>
            <a:off x="3706790" y="200139"/>
            <a:ext cx="2715198" cy="2476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id="{8DFC209A-FF1F-4740-8FAE-C41B1FAF40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82981" y="200139"/>
            <a:ext cx="4464699" cy="24630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8155F656-A078-4705-A587-ECAF03DCB5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27074" y="3570757"/>
            <a:ext cx="5088017" cy="286201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Picture 4">
            <a:extLst>
              <a:ext uri="{FF2B5EF4-FFF2-40B4-BE49-F238E27FC236}">
                <a16:creationId xmlns:a16="http://schemas.microsoft.com/office/drawing/2014/main" id="{07E9CE98-4AFD-47B3-9DD6-59BFCE079F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8944" y="3510510"/>
            <a:ext cx="4248725" cy="286789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276579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8623-8873-49A4-9450-65AC9B3A1276}"/>
              </a:ext>
            </a:extLst>
          </p:cNvPr>
          <p:cNvSpPr>
            <a:spLocks noGrp="1"/>
          </p:cNvSpPr>
          <p:nvPr>
            <p:ph type="title"/>
          </p:nvPr>
        </p:nvSpPr>
        <p:spPr>
          <a:xfrm>
            <a:off x="1118897" y="76200"/>
            <a:ext cx="10157354" cy="904528"/>
          </a:xfrm>
        </p:spPr>
        <p:txBody>
          <a:bodyPr/>
          <a:lstStyle/>
          <a:p>
            <a:r>
              <a:rPr lang="en-GB" dirty="0">
                <a:latin typeface="Bell MT" panose="02020503060305020303" pitchFamily="18" charset="0"/>
              </a:rPr>
              <a:t>This is my town - </a:t>
            </a:r>
            <a:r>
              <a:rPr lang="en-GB" dirty="0" err="1">
                <a:latin typeface="Bell MT" panose="02020503060305020303" pitchFamily="18" charset="0"/>
              </a:rPr>
              <a:t>Bujanovac</a:t>
            </a:r>
            <a:endParaRPr lang="sr-Latn-RS" dirty="0">
              <a:latin typeface="Bell MT" panose="02020503060305020303" pitchFamily="18" charset="0"/>
            </a:endParaRPr>
          </a:p>
        </p:txBody>
      </p:sp>
      <p:sp>
        <p:nvSpPr>
          <p:cNvPr id="3" name="Content Placeholder 2">
            <a:extLst>
              <a:ext uri="{FF2B5EF4-FFF2-40B4-BE49-F238E27FC236}">
                <a16:creationId xmlns:a16="http://schemas.microsoft.com/office/drawing/2014/main" id="{2B4D29FB-94E5-434F-92E5-BF65CC503DBD}"/>
              </a:ext>
            </a:extLst>
          </p:cNvPr>
          <p:cNvSpPr>
            <a:spLocks noGrp="1"/>
          </p:cNvSpPr>
          <p:nvPr>
            <p:ph idx="1"/>
          </p:nvPr>
        </p:nvSpPr>
        <p:spPr>
          <a:xfrm>
            <a:off x="2095290" y="915204"/>
            <a:ext cx="10157354" cy="677591"/>
          </a:xfrm>
        </p:spPr>
        <p:txBody>
          <a:bodyPr>
            <a:normAutofit/>
          </a:bodyPr>
          <a:lstStyle/>
          <a:p>
            <a:r>
              <a:rPr lang="en-GB" sz="3200" dirty="0">
                <a:solidFill>
                  <a:srgbClr val="0070C0"/>
                </a:solidFill>
                <a:latin typeface="Poor Richard" panose="02080502050505020702" pitchFamily="18" charset="0"/>
              </a:rPr>
              <a:t>It’s </a:t>
            </a:r>
            <a:r>
              <a:rPr lang="sr-Latn-RS" sz="3200" dirty="0">
                <a:solidFill>
                  <a:srgbClr val="0070C0"/>
                </a:solidFill>
                <a:latin typeface="Poor Richard" panose="02080502050505020702" pitchFamily="18" charset="0"/>
              </a:rPr>
              <a:t>multinational (</a:t>
            </a:r>
            <a:r>
              <a:rPr lang="en-US" sz="3200" dirty="0">
                <a:solidFill>
                  <a:srgbClr val="0070C0"/>
                </a:solidFill>
                <a:latin typeface="Poor Richard" panose="02080502050505020702" pitchFamily="18" charset="0"/>
              </a:rPr>
              <a:t>S</a:t>
            </a:r>
            <a:r>
              <a:rPr lang="sr-Latn-RS" sz="3200" dirty="0">
                <a:solidFill>
                  <a:srgbClr val="0070C0"/>
                </a:solidFill>
                <a:latin typeface="Poor Richard" panose="02080502050505020702" pitchFamily="18" charset="0"/>
              </a:rPr>
              <a:t>erbian, </a:t>
            </a:r>
            <a:r>
              <a:rPr lang="en-US" sz="3200" dirty="0">
                <a:solidFill>
                  <a:srgbClr val="0070C0"/>
                </a:solidFill>
                <a:latin typeface="Poor Richard" panose="02080502050505020702" pitchFamily="18" charset="0"/>
              </a:rPr>
              <a:t>R</a:t>
            </a:r>
            <a:r>
              <a:rPr lang="sr-Latn-RS" sz="3200" dirty="0">
                <a:solidFill>
                  <a:srgbClr val="0070C0"/>
                </a:solidFill>
                <a:latin typeface="Poor Richard" panose="02080502050505020702" pitchFamily="18" charset="0"/>
              </a:rPr>
              <a:t>oma and </a:t>
            </a:r>
            <a:r>
              <a:rPr lang="en-US" sz="3200" dirty="0">
                <a:solidFill>
                  <a:srgbClr val="0070C0"/>
                </a:solidFill>
                <a:latin typeface="Poor Richard" panose="02080502050505020702" pitchFamily="18" charset="0"/>
              </a:rPr>
              <a:t>A</a:t>
            </a:r>
            <a:r>
              <a:rPr lang="sr-Latn-RS" sz="3200" dirty="0">
                <a:solidFill>
                  <a:srgbClr val="0070C0"/>
                </a:solidFill>
                <a:latin typeface="Poor Richard" panose="02080502050505020702" pitchFamily="18" charset="0"/>
              </a:rPr>
              <a:t>lbanian people</a:t>
            </a:r>
            <a:r>
              <a:rPr lang="en-GB" sz="3200" dirty="0">
                <a:solidFill>
                  <a:srgbClr val="0070C0"/>
                </a:solidFill>
                <a:latin typeface="Poor Richard" panose="02080502050505020702" pitchFamily="18" charset="0"/>
              </a:rPr>
              <a:t> live in it</a:t>
            </a:r>
            <a:r>
              <a:rPr lang="sr-Latn-RS" sz="3200" dirty="0">
                <a:solidFill>
                  <a:srgbClr val="0070C0"/>
                </a:solidFill>
                <a:latin typeface="Poor Richard" panose="02080502050505020702" pitchFamily="18" charset="0"/>
              </a:rPr>
              <a:t>).</a:t>
            </a:r>
          </a:p>
        </p:txBody>
      </p:sp>
      <p:pic>
        <p:nvPicPr>
          <p:cNvPr id="10242" name="Picture 2">
            <a:extLst>
              <a:ext uri="{FF2B5EF4-FFF2-40B4-BE49-F238E27FC236}">
                <a16:creationId xmlns:a16="http://schemas.microsoft.com/office/drawing/2014/main" id="{3574891A-7989-41D4-803E-D1E4BA8B9B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473" y="2204864"/>
            <a:ext cx="5942356" cy="3233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3145E8F9-899D-4DAD-84F0-522EE884E87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6460" y="1982658"/>
            <a:ext cx="5677726" cy="3089919"/>
          </a:xfrm>
          <a:prstGeom prst="roundRect">
            <a:avLst>
              <a:gd name="adj" fmla="val 8594"/>
            </a:avLst>
          </a:prstGeom>
          <a:solidFill>
            <a:srgbClr val="FFFFFF">
              <a:shade val="85000"/>
            </a:srgbClr>
          </a:solidFill>
          <a:ln>
            <a:noFill/>
          </a:ln>
          <a:effectLst>
            <a:reflection blurRad="6350" stA="15000" endPos="28000" dir="5400000" sy="-100000" algn="bl" rotWithShape="0"/>
          </a:effectLst>
          <a:extLst/>
        </p:spPr>
      </p:pic>
    </p:spTree>
    <p:extLst>
      <p:ext uri="{BB962C8B-B14F-4D97-AF65-F5344CB8AC3E}">
        <p14:creationId xmlns:p14="http://schemas.microsoft.com/office/powerpoint/2010/main" val="288372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4924-15F4-459C-9973-DA68DFE3E02E}"/>
              </a:ext>
            </a:extLst>
          </p:cNvPr>
          <p:cNvSpPr>
            <a:spLocks noGrp="1"/>
          </p:cNvSpPr>
          <p:nvPr>
            <p:ph type="title"/>
          </p:nvPr>
        </p:nvSpPr>
        <p:spPr>
          <a:xfrm>
            <a:off x="2553885" y="653101"/>
            <a:ext cx="5590474" cy="594512"/>
          </a:xfrm>
        </p:spPr>
        <p:txBody>
          <a:bodyPr>
            <a:normAutofit fontScale="90000"/>
          </a:bodyPr>
          <a:lstStyle/>
          <a:p>
            <a:r>
              <a:rPr lang="en-GB" dirty="0">
                <a:latin typeface="Ink Free" panose="03080402000500000000" pitchFamily="66" charset="0"/>
              </a:rPr>
              <a:t>…</a:t>
            </a:r>
            <a:r>
              <a:rPr lang="en-GB" sz="4900" dirty="0">
                <a:latin typeface="Ink Free" panose="03080402000500000000" pitchFamily="66" charset="0"/>
              </a:rPr>
              <a:t>and </a:t>
            </a:r>
            <a:r>
              <a:rPr lang="en-GB" sz="5300" dirty="0">
                <a:latin typeface="Ink Free" panose="03080402000500000000" pitchFamily="66" charset="0"/>
              </a:rPr>
              <a:t>this</a:t>
            </a:r>
            <a:r>
              <a:rPr lang="en-GB" sz="4900" dirty="0">
                <a:latin typeface="Ink Free" panose="03080402000500000000" pitchFamily="66" charset="0"/>
              </a:rPr>
              <a:t> is my school </a:t>
            </a:r>
            <a:br>
              <a:rPr lang="en-GB" dirty="0">
                <a:solidFill>
                  <a:schemeClr val="bg1"/>
                </a:solidFill>
              </a:rPr>
            </a:br>
            <a:endParaRPr lang="sr-Latn-RS" dirty="0">
              <a:solidFill>
                <a:schemeClr val="bg1"/>
              </a:solidFill>
            </a:endParaRPr>
          </a:p>
        </p:txBody>
      </p:sp>
      <p:pic>
        <p:nvPicPr>
          <p:cNvPr id="11266" name="Picture 2" descr="osnovna skola branko radicevic bujanovac slika skole">
            <a:extLst>
              <a:ext uri="{FF2B5EF4-FFF2-40B4-BE49-F238E27FC236}">
                <a16:creationId xmlns:a16="http://schemas.microsoft.com/office/drawing/2014/main" id="{76C7B86E-FD0D-4385-ADFC-A2A084CADC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854" y="1576403"/>
            <a:ext cx="4168204" cy="31157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descr="branko-skola.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2102" y="3268421"/>
            <a:ext cx="7230913" cy="3158330"/>
          </a:xfrm>
          <a:prstGeom prst="rect">
            <a:avLst/>
          </a:prstGeom>
          <a:blipFill>
            <a:blip r:embed="rId5" cstate="email">
              <a:extLst>
                <a:ext uri="{28A0092B-C50C-407E-A947-70E740481C1C}">
                  <a14:useLocalDpi xmlns:a14="http://schemas.microsoft.com/office/drawing/2010/main"/>
                </a:ext>
              </a:extLst>
            </a:blip>
            <a:stretch>
              <a:fillRect/>
            </a:stretch>
          </a:blipFill>
          <a:ln>
            <a:noFill/>
          </a:ln>
          <a:effectLst>
            <a:outerShdw blurRad="292100" dist="139700" dir="2700000" algn="tl" rotWithShape="0">
              <a:srgbClr val="333333">
                <a:alpha val="65000"/>
              </a:srgbClr>
            </a:outerShdw>
          </a:effectLst>
        </p:spPr>
      </p:pic>
      <p:sp>
        <p:nvSpPr>
          <p:cNvPr id="4" name="Rectangle 3"/>
          <p:cNvSpPr/>
          <p:nvPr/>
        </p:nvSpPr>
        <p:spPr>
          <a:xfrm>
            <a:off x="871501" y="6057419"/>
            <a:ext cx="237566" cy="369332"/>
          </a:xfrm>
          <a:prstGeom prst="rect">
            <a:avLst/>
          </a:prstGeom>
        </p:spPr>
        <p:txBody>
          <a:bodyPr wrap="none">
            <a:spAutoFit/>
          </a:bodyPr>
          <a:lstStyle/>
          <a:p>
            <a:r>
              <a:rPr lang="sr-Latn-RS" dirty="0">
                <a:solidFill>
                  <a:schemeClr val="bg1"/>
                </a:solidFill>
              </a:rPr>
              <a:t> </a:t>
            </a:r>
          </a:p>
        </p:txBody>
      </p:sp>
    </p:spTree>
    <p:extLst>
      <p:ext uri="{BB962C8B-B14F-4D97-AF65-F5344CB8AC3E}">
        <p14:creationId xmlns:p14="http://schemas.microsoft.com/office/powerpoint/2010/main" val="320403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4" name="Content Placeholder 4" descr="čestitk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590" y="4196237"/>
            <a:ext cx="3991070" cy="2244978"/>
          </a:xfrm>
          <a:prstGeom prst="rect">
            <a:avLst/>
          </a:prstGeom>
          <a:ln>
            <a:noFill/>
          </a:ln>
          <a:effectLst>
            <a:outerShdw blurRad="292100" dist="139700" dir="2700000" algn="tl" rotWithShape="0">
              <a:srgbClr val="333333">
                <a:alpha val="65000"/>
              </a:srgbClr>
            </a:outerShdw>
          </a:effectLst>
        </p:spPr>
      </p:pic>
      <p:pic>
        <p:nvPicPr>
          <p:cNvPr id="5" name="Content Placeholder 5" descr="jelk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6356" y="3908279"/>
            <a:ext cx="4325750" cy="235415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358150" y="6416365"/>
            <a:ext cx="7630015" cy="369332"/>
          </a:xfrm>
          <a:prstGeom prst="rect">
            <a:avLst/>
          </a:prstGeom>
        </p:spPr>
        <p:txBody>
          <a:bodyPr wrap="square">
            <a:spAutoFit/>
          </a:bodyPr>
          <a:lstStyle/>
          <a:p>
            <a:r>
              <a:rPr lang="sr-Latn-RS" b="1" dirty="0">
                <a:latin typeface="Ink Free" panose="03080402000500000000" pitchFamily="66" charset="0"/>
              </a:rPr>
              <a:t>There are many workshops in drama, ecology, human rights and music.</a:t>
            </a:r>
          </a:p>
        </p:txBody>
      </p:sp>
      <p:pic>
        <p:nvPicPr>
          <p:cNvPr id="7" name="Picture 4" descr="Фотографија корисника Bujanovacko Drustvo Ucitelja">
            <a:extLst>
              <a:ext uri="{FF2B5EF4-FFF2-40B4-BE49-F238E27FC236}">
                <a16:creationId xmlns:a16="http://schemas.microsoft.com/office/drawing/2014/main" id="{4FF9A1E5-39ED-42B9-8343-730484DB629E}"/>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58150" y="4006296"/>
            <a:ext cx="2818628" cy="2199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5590" y="740457"/>
            <a:ext cx="4752528" cy="317306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16274" y="755194"/>
            <a:ext cx="2049531" cy="299914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16087" y="662421"/>
            <a:ext cx="4466288" cy="2989621"/>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1010022" y="200756"/>
            <a:ext cx="7374135" cy="461665"/>
          </a:xfrm>
          <a:prstGeom prst="rect">
            <a:avLst/>
          </a:prstGeom>
        </p:spPr>
        <p:txBody>
          <a:bodyPr wrap="none">
            <a:spAutoFit/>
          </a:bodyPr>
          <a:lstStyle/>
          <a:p>
            <a:r>
              <a:rPr lang="sr-Latn-RS" sz="2400" b="1" dirty="0">
                <a:latin typeface="Ink Free" panose="03080402000500000000" pitchFamily="66" charset="0"/>
              </a:rPr>
              <a:t>It is multinational</a:t>
            </a:r>
            <a:r>
              <a:rPr lang="en-GB" sz="2400" b="1" dirty="0">
                <a:latin typeface="Ink Free" panose="03080402000500000000" pitchFamily="66" charset="0"/>
              </a:rPr>
              <a:t>,</a:t>
            </a:r>
            <a:r>
              <a:rPr lang="sr-Latn-RS" sz="2400" b="1" dirty="0">
                <a:latin typeface="Ink Free" panose="03080402000500000000" pitchFamily="66" charset="0"/>
              </a:rPr>
              <a:t> with many Roma and Serbian pupils.</a:t>
            </a:r>
          </a:p>
        </p:txBody>
      </p:sp>
    </p:spTree>
    <p:extLst>
      <p:ext uri="{BB962C8B-B14F-4D97-AF65-F5344CB8AC3E}">
        <p14:creationId xmlns:p14="http://schemas.microsoft.com/office/powerpoint/2010/main" val="11546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35333" y="253778"/>
            <a:ext cx="3057237" cy="314744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64599" y="96760"/>
            <a:ext cx="5243309" cy="294751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6200000">
            <a:off x="-1277409" y="1806631"/>
            <a:ext cx="6164059" cy="3465107"/>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12520" y="3253519"/>
            <a:ext cx="5990776" cy="3367696"/>
          </a:xfrm>
          <a:prstGeom prst="rect">
            <a:avLst/>
          </a:prstGeom>
        </p:spPr>
      </p:pic>
      <p:sp>
        <p:nvSpPr>
          <p:cNvPr id="11" name="Title 10"/>
          <p:cNvSpPr>
            <a:spLocks noGrp="1"/>
          </p:cNvSpPr>
          <p:nvPr>
            <p:ph type="ctrTitle"/>
          </p:nvPr>
        </p:nvSpPr>
        <p:spPr>
          <a:xfrm>
            <a:off x="2499169" y="3401226"/>
            <a:ext cx="4451358" cy="2387600"/>
          </a:xfrm>
        </p:spPr>
        <p:txBody>
          <a:bodyPr>
            <a:normAutofit fontScale="90000"/>
          </a:bodyPr>
          <a:lstStyle/>
          <a:p>
            <a:r>
              <a:rPr lang="en-GB" b="1" dirty="0">
                <a:latin typeface="Arial Rounded MT Bold" panose="020F0704030504030204" pitchFamily="34" charset="0"/>
              </a:rPr>
              <a:t>Our </a:t>
            </a:r>
            <a:br>
              <a:rPr lang="en-GB" b="1" dirty="0">
                <a:latin typeface="Arial Rounded MT Bold" panose="020F0704030504030204" pitchFamily="34" charset="0"/>
              </a:rPr>
            </a:br>
            <a:r>
              <a:rPr lang="en-GB" b="1" dirty="0">
                <a:latin typeface="Arial Rounded MT Bold" panose="020F0704030504030204" pitchFamily="34" charset="0"/>
              </a:rPr>
              <a:t>photography</a:t>
            </a:r>
            <a:br>
              <a:rPr lang="en-GB" b="1" dirty="0">
                <a:latin typeface="Arial Rounded MT Bold" panose="020F0704030504030204" pitchFamily="34" charset="0"/>
              </a:rPr>
            </a:br>
            <a:r>
              <a:rPr lang="en-GB" b="1" dirty="0">
                <a:latin typeface="Arial Rounded MT Bold" panose="020F0704030504030204" pitchFamily="34" charset="0"/>
              </a:rPr>
              <a:t> club</a:t>
            </a:r>
            <a:endParaRPr lang="en-US" b="1" dirty="0">
              <a:latin typeface="Arial Rounded MT Bold" panose="020F0704030504030204" pitchFamily="34" charset="0"/>
            </a:endParaRPr>
          </a:p>
        </p:txBody>
      </p:sp>
    </p:spTree>
    <p:extLst>
      <p:ext uri="{BB962C8B-B14F-4D97-AF65-F5344CB8AC3E}">
        <p14:creationId xmlns:p14="http://schemas.microsoft.com/office/powerpoint/2010/main" val="4164773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235" y="120072"/>
            <a:ext cx="6964219" cy="391491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0072" y="3659752"/>
            <a:ext cx="5368951" cy="3018139"/>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6964219" y="1498443"/>
            <a:ext cx="5894728" cy="3313703"/>
          </a:xfrm>
          <a:prstGeom prst="rect">
            <a:avLst/>
          </a:prstGeom>
        </p:spPr>
      </p:pic>
    </p:spTree>
    <p:extLst>
      <p:ext uri="{BB962C8B-B14F-4D97-AF65-F5344CB8AC3E}">
        <p14:creationId xmlns:p14="http://schemas.microsoft.com/office/powerpoint/2010/main" val="3601329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522E-438E-4786-AB88-5642971B7E62}"/>
              </a:ext>
            </a:extLst>
          </p:cNvPr>
          <p:cNvSpPr>
            <a:spLocks noGrp="1"/>
          </p:cNvSpPr>
          <p:nvPr>
            <p:ph type="title"/>
          </p:nvPr>
        </p:nvSpPr>
        <p:spPr>
          <a:xfrm>
            <a:off x="311728" y="824612"/>
            <a:ext cx="6329217" cy="1429061"/>
          </a:xfrm>
        </p:spPr>
        <p:txBody>
          <a:bodyPr>
            <a:normAutofit fontScale="90000"/>
          </a:bodyPr>
          <a:lstStyle/>
          <a:p>
            <a:r>
              <a:rPr lang="en-US" dirty="0">
                <a:solidFill>
                  <a:schemeClr val="accent1">
                    <a:lumMod val="75000"/>
                  </a:schemeClr>
                </a:solidFill>
              </a:rPr>
              <a:t>In Serbia, all coffee shops, pubs and restaurants are always full. The first comment from visitors is almost always:</a:t>
            </a:r>
            <a:br>
              <a:rPr lang="en-US" dirty="0"/>
            </a:br>
            <a:endParaRPr lang="en-US" dirty="0"/>
          </a:p>
        </p:txBody>
      </p:sp>
      <p:pic>
        <p:nvPicPr>
          <p:cNvPr id="5" name="Picture 4">
            <a:extLst>
              <a:ext uri="{FF2B5EF4-FFF2-40B4-BE49-F238E27FC236}">
                <a16:creationId xmlns:a16="http://schemas.microsoft.com/office/drawing/2014/main" id="{BC3F2C45-250B-4D4B-B65E-2BB43D58D8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073" y="2742417"/>
            <a:ext cx="5435337" cy="3271929"/>
          </a:xfrm>
          <a:prstGeom prst="rect">
            <a:avLst/>
          </a:prstGeom>
        </p:spPr>
      </p:pic>
      <p:pic>
        <p:nvPicPr>
          <p:cNvPr id="7" name="Picture 6">
            <a:extLst>
              <a:ext uri="{FF2B5EF4-FFF2-40B4-BE49-F238E27FC236}">
                <a16:creationId xmlns:a16="http://schemas.microsoft.com/office/drawing/2014/main" id="{C4425F3C-6CE1-4B6E-A78C-B835D2F3FB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04121" y="134419"/>
            <a:ext cx="4648315" cy="3486236"/>
          </a:xfrm>
          <a:prstGeom prst="rect">
            <a:avLst/>
          </a:prstGeom>
        </p:spPr>
      </p:pic>
      <p:sp>
        <p:nvSpPr>
          <p:cNvPr id="3" name="Rectangle 2"/>
          <p:cNvSpPr/>
          <p:nvPr/>
        </p:nvSpPr>
        <p:spPr>
          <a:xfrm>
            <a:off x="6640945" y="5291071"/>
            <a:ext cx="5301673" cy="1446550"/>
          </a:xfrm>
          <a:prstGeom prst="rect">
            <a:avLst/>
          </a:prstGeom>
        </p:spPr>
        <p:txBody>
          <a:bodyPr wrap="square">
            <a:spAutoFit/>
          </a:bodyPr>
          <a:lstStyle/>
          <a:p>
            <a:r>
              <a:rPr lang="en-US" sz="4400" dirty="0">
                <a:solidFill>
                  <a:schemeClr val="accent1">
                    <a:lumMod val="75000"/>
                  </a:schemeClr>
                </a:solidFill>
                <a:latin typeface="Bahnschrift" panose="020B0502040204020203" pitchFamily="34" charset="0"/>
              </a:rPr>
              <a:t>Do these people ever work? </a:t>
            </a:r>
            <a:endParaRPr lang="en-US" sz="4400" dirty="0">
              <a:latin typeface="Bahnschrift" panose="020B0502040204020203" pitchFamily="34" charset="0"/>
            </a:endParaRPr>
          </a:p>
        </p:txBody>
      </p:sp>
    </p:spTree>
    <p:extLst>
      <p:ext uri="{BB962C8B-B14F-4D97-AF65-F5344CB8AC3E}">
        <p14:creationId xmlns:p14="http://schemas.microsoft.com/office/powerpoint/2010/main" val="1920228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82DF38-C870-45AA-B848-92A4C7264DA8}"/>
              </a:ext>
            </a:extLst>
          </p:cNvPr>
          <p:cNvSpPr/>
          <p:nvPr/>
        </p:nvSpPr>
        <p:spPr>
          <a:xfrm>
            <a:off x="5894343" y="5996770"/>
            <a:ext cx="5096930" cy="369332"/>
          </a:xfrm>
          <a:prstGeom prst="rect">
            <a:avLst/>
          </a:prstGeom>
        </p:spPr>
        <p:txBody>
          <a:bodyPr wrap="square">
            <a:spAutoFit/>
          </a:bodyPr>
          <a:lstStyle/>
          <a:p>
            <a:r>
              <a:rPr lang="en-US" dirty="0">
                <a:hlinkClick r:id="rId3"/>
              </a:rPr>
              <a:t>https://www.youtube.com/watch?v=8IwVG2RJv8Y</a:t>
            </a:r>
            <a:endParaRPr lang="en-US" dirty="0"/>
          </a:p>
        </p:txBody>
      </p:sp>
    </p:spTree>
    <p:extLst>
      <p:ext uri="{BB962C8B-B14F-4D97-AF65-F5344CB8AC3E}">
        <p14:creationId xmlns:p14="http://schemas.microsoft.com/office/powerpoint/2010/main" val="3472344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7E8F-BEA7-481A-848E-87C08CA4B3B9}"/>
              </a:ext>
            </a:extLst>
          </p:cNvPr>
          <p:cNvSpPr>
            <a:spLocks noGrp="1"/>
          </p:cNvSpPr>
          <p:nvPr>
            <p:ph type="title"/>
          </p:nvPr>
        </p:nvSpPr>
        <p:spPr>
          <a:xfrm>
            <a:off x="367478" y="173084"/>
            <a:ext cx="10554810" cy="1273438"/>
          </a:xfrm>
        </p:spPr>
        <p:txBody>
          <a:bodyPr/>
          <a:lstStyle/>
          <a:p>
            <a:r>
              <a:rPr lang="en-US" dirty="0"/>
              <a:t>Belgrade, the capital city</a:t>
            </a:r>
          </a:p>
        </p:txBody>
      </p:sp>
      <p:sp>
        <p:nvSpPr>
          <p:cNvPr id="3" name="Content Placeholder 2">
            <a:extLst>
              <a:ext uri="{FF2B5EF4-FFF2-40B4-BE49-F238E27FC236}">
                <a16:creationId xmlns:a16="http://schemas.microsoft.com/office/drawing/2014/main" id="{CFE635E1-CF3A-4A27-860C-7AB255C40EC8}"/>
              </a:ext>
            </a:extLst>
          </p:cNvPr>
          <p:cNvSpPr>
            <a:spLocks noGrp="1"/>
          </p:cNvSpPr>
          <p:nvPr>
            <p:ph idx="1"/>
          </p:nvPr>
        </p:nvSpPr>
        <p:spPr>
          <a:xfrm>
            <a:off x="2265285" y="1239699"/>
            <a:ext cx="9903781" cy="1183905"/>
          </a:xfrm>
        </p:spPr>
        <p:txBody>
          <a:bodyPr/>
          <a:lstStyle/>
          <a:p>
            <a:r>
              <a:rPr lang="en-US" dirty="0"/>
              <a:t>Fancy some nightlife? Head to Belgrade; Lonely Planet has voted as the city with the </a:t>
            </a:r>
            <a:r>
              <a:rPr lang="en-US" dirty="0">
                <a:hlinkClick r:id="rId3"/>
              </a:rPr>
              <a:t>best nightlife on the planet</a:t>
            </a:r>
            <a:r>
              <a:rPr lang="en-US" dirty="0"/>
              <a:t>!</a:t>
            </a:r>
          </a:p>
        </p:txBody>
      </p:sp>
      <p:pic>
        <p:nvPicPr>
          <p:cNvPr id="5" name="Picture 4">
            <a:extLst>
              <a:ext uri="{FF2B5EF4-FFF2-40B4-BE49-F238E27FC236}">
                <a16:creationId xmlns:a16="http://schemas.microsoft.com/office/drawing/2014/main" id="{98CB21C5-65EB-458E-A800-4A2799C387E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3166" y="2423604"/>
            <a:ext cx="5708917" cy="424362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20E6854-7FED-4897-8108-968F076F468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96000" y="2721182"/>
            <a:ext cx="5753470" cy="3586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3248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DF29-51BB-4F9D-A3BD-D004D382F1EA}"/>
              </a:ext>
            </a:extLst>
          </p:cNvPr>
          <p:cNvSpPr>
            <a:spLocks noGrp="1"/>
          </p:cNvSpPr>
          <p:nvPr>
            <p:ph type="ctrTitle"/>
          </p:nvPr>
        </p:nvSpPr>
        <p:spPr>
          <a:xfrm>
            <a:off x="1038688" y="201881"/>
            <a:ext cx="8785934" cy="1041971"/>
          </a:xfrm>
        </p:spPr>
        <p:txBody>
          <a:bodyPr/>
          <a:lstStyle/>
          <a:p>
            <a:r>
              <a:rPr lang="en-US" dirty="0"/>
              <a:t>The world’s first vampire?</a:t>
            </a:r>
          </a:p>
        </p:txBody>
      </p:sp>
      <p:sp>
        <p:nvSpPr>
          <p:cNvPr id="3" name="Subtitle 2">
            <a:extLst>
              <a:ext uri="{FF2B5EF4-FFF2-40B4-BE49-F238E27FC236}">
                <a16:creationId xmlns:a16="http://schemas.microsoft.com/office/drawing/2014/main" id="{981A1826-D239-4D82-A297-E4AF3E51B316}"/>
              </a:ext>
            </a:extLst>
          </p:cNvPr>
          <p:cNvSpPr>
            <a:spLocks noGrp="1"/>
          </p:cNvSpPr>
          <p:nvPr>
            <p:ph type="subTitle" idx="1"/>
          </p:nvPr>
        </p:nvSpPr>
        <p:spPr>
          <a:xfrm>
            <a:off x="6095999" y="5743852"/>
            <a:ext cx="4782105" cy="924427"/>
          </a:xfrm>
        </p:spPr>
        <p:txBody>
          <a:bodyPr/>
          <a:lstStyle/>
          <a:p>
            <a:r>
              <a:rPr lang="en-US" dirty="0"/>
              <a:t>Wrong! The first vampire was </a:t>
            </a:r>
            <a:r>
              <a:rPr lang="en-US" dirty="0" err="1"/>
              <a:t>Petar</a:t>
            </a:r>
            <a:r>
              <a:rPr lang="en-US" dirty="0"/>
              <a:t> </a:t>
            </a:r>
            <a:r>
              <a:rPr lang="en-US" dirty="0" err="1"/>
              <a:t>Blagojevic</a:t>
            </a:r>
            <a:r>
              <a:rPr lang="en-US" dirty="0"/>
              <a:t>, from Serbia</a:t>
            </a:r>
          </a:p>
        </p:txBody>
      </p:sp>
      <p:pic>
        <p:nvPicPr>
          <p:cNvPr id="5" name="Picture 4">
            <a:extLst>
              <a:ext uri="{FF2B5EF4-FFF2-40B4-BE49-F238E27FC236}">
                <a16:creationId xmlns:a16="http://schemas.microsoft.com/office/drawing/2014/main" id="{4DDA1931-901E-4E3C-B1F6-14246B515F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8172" y="1600063"/>
            <a:ext cx="7465512" cy="4008329"/>
          </a:xfrm>
          <a:prstGeom prst="rect">
            <a:avLst/>
          </a:prstGeom>
        </p:spPr>
      </p:pic>
      <p:sp>
        <p:nvSpPr>
          <p:cNvPr id="6" name="Rectangle 5">
            <a:extLst>
              <a:ext uri="{FF2B5EF4-FFF2-40B4-BE49-F238E27FC236}">
                <a16:creationId xmlns:a16="http://schemas.microsoft.com/office/drawing/2014/main" id="{B4CDC07D-8275-464B-BD90-EE5F0ACD8AA1}"/>
              </a:ext>
            </a:extLst>
          </p:cNvPr>
          <p:cNvSpPr/>
          <p:nvPr/>
        </p:nvSpPr>
        <p:spPr>
          <a:xfrm>
            <a:off x="516416" y="1672284"/>
            <a:ext cx="2626938" cy="369332"/>
          </a:xfrm>
          <a:prstGeom prst="rect">
            <a:avLst/>
          </a:prstGeom>
        </p:spPr>
        <p:txBody>
          <a:bodyPr wrap="none">
            <a:spAutoFit/>
          </a:bodyPr>
          <a:lstStyle/>
          <a:p>
            <a:r>
              <a:rPr lang="en-US" dirty="0"/>
              <a:t>Do you think it’s Dracula? </a:t>
            </a:r>
          </a:p>
        </p:txBody>
      </p:sp>
      <p:pic>
        <p:nvPicPr>
          <p:cNvPr id="8" name="Picture 7">
            <a:extLst>
              <a:ext uri="{FF2B5EF4-FFF2-40B4-BE49-F238E27FC236}">
                <a16:creationId xmlns:a16="http://schemas.microsoft.com/office/drawing/2014/main" id="{78CD467E-503D-44F0-86A9-6581E3E828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185" y="2191689"/>
            <a:ext cx="2981578" cy="4476590"/>
          </a:xfrm>
          <a:prstGeom prst="rect">
            <a:avLst/>
          </a:prstGeom>
        </p:spPr>
      </p:pic>
    </p:spTree>
    <p:extLst>
      <p:ext uri="{BB962C8B-B14F-4D97-AF65-F5344CB8AC3E}">
        <p14:creationId xmlns:p14="http://schemas.microsoft.com/office/powerpoint/2010/main" val="390380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522E-438E-4786-AB88-5642971B7E62}"/>
              </a:ext>
            </a:extLst>
          </p:cNvPr>
          <p:cNvSpPr>
            <a:spLocks noGrp="1"/>
          </p:cNvSpPr>
          <p:nvPr>
            <p:ph type="title"/>
          </p:nvPr>
        </p:nvSpPr>
        <p:spPr/>
        <p:txBody>
          <a:bodyPr/>
          <a:lstStyle/>
          <a:p>
            <a:r>
              <a:rPr lang="en-US" dirty="0">
                <a:solidFill>
                  <a:schemeClr val="accent1">
                    <a:lumMod val="75000"/>
                  </a:schemeClr>
                </a:solidFill>
                <a:latin typeface="Bookman Old Style" panose="02050604050505020204" pitchFamily="18" charset="0"/>
              </a:rPr>
              <a:t>Most last names in Serbia end in ‘</a:t>
            </a:r>
            <a:r>
              <a:rPr lang="en-US" dirty="0" err="1">
                <a:solidFill>
                  <a:schemeClr val="accent1">
                    <a:lumMod val="75000"/>
                  </a:schemeClr>
                </a:solidFill>
                <a:latin typeface="Bookman Old Style" panose="02050604050505020204" pitchFamily="18" charset="0"/>
              </a:rPr>
              <a:t>ić</a:t>
            </a:r>
            <a:r>
              <a:rPr lang="en-US" dirty="0">
                <a:solidFill>
                  <a:schemeClr val="accent1">
                    <a:lumMod val="75000"/>
                  </a:schemeClr>
                </a:solidFill>
                <a:latin typeface="Bookman Old Style" panose="02050604050505020204" pitchFamily="18" charset="0"/>
              </a:rPr>
              <a:t>.’</a:t>
            </a:r>
          </a:p>
        </p:txBody>
      </p:sp>
      <p:sp>
        <p:nvSpPr>
          <p:cNvPr id="3" name="Content Placeholder 2">
            <a:extLst>
              <a:ext uri="{FF2B5EF4-FFF2-40B4-BE49-F238E27FC236}">
                <a16:creationId xmlns:a16="http://schemas.microsoft.com/office/drawing/2014/main" id="{6A8ADE09-949F-4A15-B112-D0B66EC1F7E3}"/>
              </a:ext>
            </a:extLst>
          </p:cNvPr>
          <p:cNvSpPr>
            <a:spLocks noGrp="1"/>
          </p:cNvSpPr>
          <p:nvPr>
            <p:ph idx="1"/>
          </p:nvPr>
        </p:nvSpPr>
        <p:spPr>
          <a:xfrm>
            <a:off x="634921" y="1800742"/>
            <a:ext cx="3272775" cy="522322"/>
          </a:xfrm>
        </p:spPr>
        <p:txBody>
          <a:bodyPr>
            <a:normAutofit fontScale="25000" lnSpcReduction="20000"/>
          </a:bodyPr>
          <a:lstStyle/>
          <a:p>
            <a:pPr marL="0" indent="0">
              <a:buNone/>
            </a:pPr>
            <a:r>
              <a:rPr lang="en-US" sz="14400" b="1" dirty="0">
                <a:solidFill>
                  <a:srgbClr val="FFFF00"/>
                </a:solidFill>
                <a:latin typeface="Comic Sans MS" panose="030F0702030302020204" pitchFamily="66" charset="0"/>
              </a:rPr>
              <a:t>Jovanović</a:t>
            </a:r>
            <a:endParaRPr lang="en-US" sz="12800" b="1" dirty="0">
              <a:solidFill>
                <a:srgbClr val="FFFF00"/>
              </a:solidFill>
              <a:latin typeface="Comic Sans MS" panose="030F0702030302020204" pitchFamily="66" charset="0"/>
            </a:endParaRPr>
          </a:p>
          <a:p>
            <a:pPr marL="0" indent="0">
              <a:buNone/>
            </a:pPr>
            <a:endParaRPr lang="en-US" b="1" dirty="0"/>
          </a:p>
          <a:p>
            <a:pPr marL="0" indent="0">
              <a:buNone/>
            </a:pPr>
            <a:endParaRPr lang="en-US" b="1" dirty="0"/>
          </a:p>
          <a:p>
            <a:endParaRPr lang="en-US" b="1" dirty="0"/>
          </a:p>
          <a:p>
            <a:endParaRPr lang="en-US" b="1" dirty="0"/>
          </a:p>
        </p:txBody>
      </p:sp>
      <p:sp>
        <p:nvSpPr>
          <p:cNvPr id="4" name="Rectangle 3">
            <a:extLst>
              <a:ext uri="{FF2B5EF4-FFF2-40B4-BE49-F238E27FC236}">
                <a16:creationId xmlns:a16="http://schemas.microsoft.com/office/drawing/2014/main" id="{9C40B63C-CCB6-466F-ADE0-6FF578B54DED}"/>
              </a:ext>
            </a:extLst>
          </p:cNvPr>
          <p:cNvSpPr/>
          <p:nvPr/>
        </p:nvSpPr>
        <p:spPr>
          <a:xfrm>
            <a:off x="7844823" y="2955441"/>
            <a:ext cx="2574091" cy="877163"/>
          </a:xfrm>
          <a:prstGeom prst="rect">
            <a:avLst/>
          </a:prstGeom>
        </p:spPr>
        <p:txBody>
          <a:bodyPr wrap="square">
            <a:spAutoFit/>
          </a:bodyPr>
          <a:lstStyle/>
          <a:p>
            <a:r>
              <a:rPr lang="en-US" sz="5100" dirty="0">
                <a:solidFill>
                  <a:srgbClr val="00B050"/>
                </a:solidFill>
                <a:latin typeface="Comic Sans MS" panose="030F0702030302020204" pitchFamily="66" charset="0"/>
              </a:rPr>
              <a:t>Andrić</a:t>
            </a:r>
          </a:p>
        </p:txBody>
      </p:sp>
      <p:sp>
        <p:nvSpPr>
          <p:cNvPr id="5" name="Rectangle 4">
            <a:extLst>
              <a:ext uri="{FF2B5EF4-FFF2-40B4-BE49-F238E27FC236}">
                <a16:creationId xmlns:a16="http://schemas.microsoft.com/office/drawing/2014/main" id="{06B56C49-3404-41FC-9BC3-F7DCEE831B34}"/>
              </a:ext>
            </a:extLst>
          </p:cNvPr>
          <p:cNvSpPr/>
          <p:nvPr/>
        </p:nvSpPr>
        <p:spPr>
          <a:xfrm>
            <a:off x="6582601" y="1839187"/>
            <a:ext cx="3009856" cy="769441"/>
          </a:xfrm>
          <a:prstGeom prst="rect">
            <a:avLst/>
          </a:prstGeom>
        </p:spPr>
        <p:txBody>
          <a:bodyPr wrap="square">
            <a:spAutoFit/>
          </a:bodyPr>
          <a:lstStyle/>
          <a:p>
            <a:r>
              <a:rPr lang="en-US" sz="4400" dirty="0" err="1">
                <a:solidFill>
                  <a:srgbClr val="FFC000"/>
                </a:solidFill>
                <a:latin typeface="Broadway" panose="04040905080B02020502" pitchFamily="82" charset="0"/>
              </a:rPr>
              <a:t>Popović</a:t>
            </a:r>
            <a:endParaRPr lang="en-US" sz="4400" dirty="0">
              <a:solidFill>
                <a:srgbClr val="FFC000"/>
              </a:solidFill>
              <a:latin typeface="Broadway" panose="04040905080B02020502" pitchFamily="82" charset="0"/>
            </a:endParaRPr>
          </a:p>
        </p:txBody>
      </p:sp>
      <p:sp>
        <p:nvSpPr>
          <p:cNvPr id="6" name="Rectangle 5">
            <a:extLst>
              <a:ext uri="{FF2B5EF4-FFF2-40B4-BE49-F238E27FC236}">
                <a16:creationId xmlns:a16="http://schemas.microsoft.com/office/drawing/2014/main" id="{537518AA-E092-4BD7-BC2C-931B9F4FC771}"/>
              </a:ext>
            </a:extLst>
          </p:cNvPr>
          <p:cNvSpPr/>
          <p:nvPr/>
        </p:nvSpPr>
        <p:spPr>
          <a:xfrm>
            <a:off x="5440763" y="3458862"/>
            <a:ext cx="1889078" cy="646331"/>
          </a:xfrm>
          <a:prstGeom prst="rect">
            <a:avLst/>
          </a:prstGeom>
        </p:spPr>
        <p:txBody>
          <a:bodyPr wrap="square">
            <a:spAutoFit/>
          </a:bodyPr>
          <a:lstStyle/>
          <a:p>
            <a:r>
              <a:rPr lang="en-US" sz="3600" b="1" dirty="0" err="1">
                <a:solidFill>
                  <a:srgbClr val="74F11F"/>
                </a:solidFill>
                <a:latin typeface="Book Antiqua" panose="02040602050305030304" pitchFamily="18" charset="0"/>
              </a:rPr>
              <a:t>Antić</a:t>
            </a:r>
            <a:endParaRPr lang="en-US" sz="3600" b="1" dirty="0">
              <a:solidFill>
                <a:srgbClr val="74F11F"/>
              </a:solidFill>
              <a:latin typeface="Book Antiqua" panose="02040602050305030304" pitchFamily="18" charset="0"/>
            </a:endParaRPr>
          </a:p>
        </p:txBody>
      </p:sp>
      <p:sp>
        <p:nvSpPr>
          <p:cNvPr id="9" name="Rectangle 8">
            <a:extLst>
              <a:ext uri="{FF2B5EF4-FFF2-40B4-BE49-F238E27FC236}">
                <a16:creationId xmlns:a16="http://schemas.microsoft.com/office/drawing/2014/main" id="{FEA43931-BF30-4787-BA31-E412969CA0BD}"/>
              </a:ext>
            </a:extLst>
          </p:cNvPr>
          <p:cNvSpPr/>
          <p:nvPr/>
        </p:nvSpPr>
        <p:spPr>
          <a:xfrm>
            <a:off x="2006033" y="5051190"/>
            <a:ext cx="2400914" cy="923330"/>
          </a:xfrm>
          <a:prstGeom prst="rect">
            <a:avLst/>
          </a:prstGeom>
          <a:noFill/>
        </p:spPr>
        <p:txBody>
          <a:bodyPr wrap="none" lIns="91440" tIns="45720" rIns="91440" bIns="45720">
            <a:spAutoFit/>
          </a:bodyPr>
          <a:lstStyle/>
          <a:p>
            <a:pPr algn="ctr"/>
            <a:r>
              <a:rPr lang="sr-Latn-RS" sz="5400" dirty="0">
                <a:ln w="0"/>
                <a:solidFill>
                  <a:srgbClr val="2DDFBD"/>
                </a:solidFill>
              </a:rPr>
              <a:t>Đoković</a:t>
            </a:r>
            <a:endParaRPr lang="en-US" sz="5400" b="0" cap="none" spc="0" dirty="0">
              <a:ln w="0"/>
              <a:solidFill>
                <a:srgbClr val="2DDFBD"/>
              </a:solidFill>
            </a:endParaRPr>
          </a:p>
        </p:txBody>
      </p:sp>
      <p:sp>
        <p:nvSpPr>
          <p:cNvPr id="10" name="Rectangle 9"/>
          <p:cNvSpPr/>
          <p:nvPr/>
        </p:nvSpPr>
        <p:spPr>
          <a:xfrm>
            <a:off x="2913681" y="2299564"/>
            <a:ext cx="3270142" cy="707886"/>
          </a:xfrm>
          <a:prstGeom prst="rect">
            <a:avLst/>
          </a:prstGeom>
        </p:spPr>
        <p:txBody>
          <a:bodyPr wrap="square">
            <a:spAutoFit/>
          </a:bodyPr>
          <a:lstStyle/>
          <a:p>
            <a:r>
              <a:rPr lang="en-GB" sz="4000" b="1" dirty="0" err="1">
                <a:solidFill>
                  <a:srgbClr val="0070C0"/>
                </a:solidFill>
                <a:latin typeface="Comic Sans MS" panose="030F0702030302020204" pitchFamily="66" charset="0"/>
              </a:rPr>
              <a:t>Trajkovi</a:t>
            </a:r>
            <a:r>
              <a:rPr lang="sr-Latn-RS" sz="4000" dirty="0">
                <a:solidFill>
                  <a:srgbClr val="0070C0"/>
                </a:solidFill>
                <a:latin typeface="Comic Sans MS" panose="030F0702030302020204" pitchFamily="66" charset="0"/>
              </a:rPr>
              <a:t>ć</a:t>
            </a:r>
            <a:endParaRPr lang="en-US" sz="4000" dirty="0">
              <a:solidFill>
                <a:srgbClr val="0070C0"/>
              </a:solidFill>
              <a:latin typeface="Comic Sans MS" panose="030F0702030302020204" pitchFamily="66" charset="0"/>
            </a:endParaRPr>
          </a:p>
        </p:txBody>
      </p:sp>
      <p:sp>
        <p:nvSpPr>
          <p:cNvPr id="11" name="Rectangle 10"/>
          <p:cNvSpPr/>
          <p:nvPr/>
        </p:nvSpPr>
        <p:spPr>
          <a:xfrm>
            <a:off x="6928600" y="5097357"/>
            <a:ext cx="4563393" cy="830997"/>
          </a:xfrm>
          <a:prstGeom prst="rect">
            <a:avLst/>
          </a:prstGeom>
        </p:spPr>
        <p:txBody>
          <a:bodyPr wrap="square">
            <a:spAutoFit/>
          </a:bodyPr>
          <a:lstStyle/>
          <a:p>
            <a:r>
              <a:rPr lang="sr-Latn-RS" sz="4800" b="1" dirty="0">
                <a:solidFill>
                  <a:srgbClr val="FF3399"/>
                </a:solidFill>
              </a:rPr>
              <a:t>Stojanović</a:t>
            </a:r>
            <a:endParaRPr lang="en-US" sz="4800" b="1" dirty="0">
              <a:solidFill>
                <a:srgbClr val="FF3399"/>
              </a:solidFill>
            </a:endParaRPr>
          </a:p>
        </p:txBody>
      </p:sp>
      <p:sp>
        <p:nvSpPr>
          <p:cNvPr id="12" name="Rectangle 11"/>
          <p:cNvSpPr/>
          <p:nvPr/>
        </p:nvSpPr>
        <p:spPr>
          <a:xfrm>
            <a:off x="8621990" y="4160597"/>
            <a:ext cx="2657330" cy="646331"/>
          </a:xfrm>
          <a:prstGeom prst="rect">
            <a:avLst/>
          </a:prstGeom>
        </p:spPr>
        <p:txBody>
          <a:bodyPr wrap="square">
            <a:spAutoFit/>
          </a:bodyPr>
          <a:lstStyle/>
          <a:p>
            <a:r>
              <a:rPr lang="sr-Latn-RS" sz="3600" b="1" dirty="0">
                <a:solidFill>
                  <a:srgbClr val="FFFF00"/>
                </a:solidFill>
                <a:latin typeface="Comic Sans MS" panose="030F0702030302020204" pitchFamily="66" charset="0"/>
              </a:rPr>
              <a:t>Kitanović</a:t>
            </a:r>
            <a:endParaRPr lang="en-US" sz="3600" b="1" dirty="0">
              <a:solidFill>
                <a:srgbClr val="FFFF00"/>
              </a:solidFill>
              <a:latin typeface="Comic Sans MS" panose="030F0702030302020204" pitchFamily="66" charset="0"/>
            </a:endParaRPr>
          </a:p>
        </p:txBody>
      </p:sp>
      <p:sp>
        <p:nvSpPr>
          <p:cNvPr id="14" name="Rectangle 13">
            <a:extLst>
              <a:ext uri="{FF2B5EF4-FFF2-40B4-BE49-F238E27FC236}">
                <a16:creationId xmlns:a16="http://schemas.microsoft.com/office/drawing/2014/main" id="{537518AA-E092-4BD7-BC2C-931B9F4FC771}"/>
              </a:ext>
            </a:extLst>
          </p:cNvPr>
          <p:cNvSpPr/>
          <p:nvPr/>
        </p:nvSpPr>
        <p:spPr>
          <a:xfrm>
            <a:off x="1170146" y="4160597"/>
            <a:ext cx="3236801" cy="646331"/>
          </a:xfrm>
          <a:prstGeom prst="rect">
            <a:avLst/>
          </a:prstGeom>
        </p:spPr>
        <p:txBody>
          <a:bodyPr wrap="square">
            <a:spAutoFit/>
          </a:bodyPr>
          <a:lstStyle/>
          <a:p>
            <a:r>
              <a:rPr lang="en-US" sz="3600" dirty="0" err="1">
                <a:solidFill>
                  <a:srgbClr val="FF0000"/>
                </a:solidFill>
                <a:latin typeface="Book Antiqua" panose="02040602050305030304" pitchFamily="18" charset="0"/>
              </a:rPr>
              <a:t>Pametnjaković</a:t>
            </a:r>
            <a:endParaRPr lang="en-US" sz="3600"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124301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522E-438E-4786-AB88-5642971B7E62}"/>
              </a:ext>
            </a:extLst>
          </p:cNvPr>
          <p:cNvSpPr>
            <a:spLocks noGrp="1"/>
          </p:cNvSpPr>
          <p:nvPr>
            <p:ph type="title"/>
          </p:nvPr>
        </p:nvSpPr>
        <p:spPr>
          <a:xfrm>
            <a:off x="346229" y="1226259"/>
            <a:ext cx="4412202" cy="4224630"/>
          </a:xfrm>
        </p:spPr>
        <p:txBody>
          <a:bodyPr>
            <a:normAutofit fontScale="90000"/>
          </a:bodyPr>
          <a:lstStyle/>
          <a:p>
            <a:r>
              <a:rPr lang="en-US" sz="3100" dirty="0">
                <a:latin typeface="Centaur" panose="02030504050205020304" pitchFamily="18" charset="0"/>
              </a:rPr>
              <a:t>In Serbia, the family and mutual support among members are highly valued. It is common for multiple generations to live under the same roof.</a:t>
            </a:r>
            <a:br>
              <a:rPr lang="en-US" sz="3100" dirty="0">
                <a:latin typeface="Centaur" panose="02030504050205020304" pitchFamily="18" charset="0"/>
              </a:rPr>
            </a:br>
            <a:r>
              <a:rPr lang="en-US" sz="3100" dirty="0">
                <a:latin typeface="Centaur" panose="02030504050205020304" pitchFamily="18" charset="0"/>
              </a:rPr>
              <a:t>Grandparents often help to look after grandchildren while the parents are at work. It is also commonplace for children to take care of their parents as they age.</a:t>
            </a:r>
            <a:br>
              <a:rPr lang="en-US" dirty="0">
                <a:latin typeface="Centaur" panose="02030504050205020304" pitchFamily="18" charset="0"/>
              </a:rPr>
            </a:br>
            <a:endParaRPr lang="en-US" dirty="0"/>
          </a:p>
        </p:txBody>
      </p:sp>
      <p:pic>
        <p:nvPicPr>
          <p:cNvPr id="5" name="Picture 4">
            <a:extLst>
              <a:ext uri="{FF2B5EF4-FFF2-40B4-BE49-F238E27FC236}">
                <a16:creationId xmlns:a16="http://schemas.microsoft.com/office/drawing/2014/main" id="{0102E427-2A70-4922-B46C-EE16E159F9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8431" y="852257"/>
            <a:ext cx="7263825" cy="4350058"/>
          </a:xfrm>
          <a:prstGeom prst="rect">
            <a:avLst/>
          </a:prstGeom>
        </p:spPr>
      </p:pic>
    </p:spTree>
    <p:extLst>
      <p:ext uri="{BB962C8B-B14F-4D97-AF65-F5344CB8AC3E}">
        <p14:creationId xmlns:p14="http://schemas.microsoft.com/office/powerpoint/2010/main" val="361206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E635E1-CF3A-4A27-860C-7AB255C40EC8}"/>
              </a:ext>
            </a:extLst>
          </p:cNvPr>
          <p:cNvSpPr>
            <a:spLocks noGrp="1"/>
          </p:cNvSpPr>
          <p:nvPr>
            <p:ph idx="1"/>
          </p:nvPr>
        </p:nvSpPr>
        <p:spPr>
          <a:xfrm>
            <a:off x="846214" y="358210"/>
            <a:ext cx="10702771" cy="766655"/>
          </a:xfrm>
        </p:spPr>
        <p:txBody>
          <a:bodyPr>
            <a:noAutofit/>
          </a:bodyPr>
          <a:lstStyle/>
          <a:p>
            <a:r>
              <a:rPr lang="en-US" sz="3200" dirty="0">
                <a:solidFill>
                  <a:srgbClr val="0070C0"/>
                </a:solidFill>
                <a:latin typeface="Algerian" panose="04020705040A02060702" pitchFamily="82" charset="0"/>
              </a:rPr>
              <a:t>Serbia doesn’t have sea and yet has the best water polo team in the world - The Dolphins</a:t>
            </a:r>
          </a:p>
        </p:txBody>
      </p:sp>
      <p:pic>
        <p:nvPicPr>
          <p:cNvPr id="5" name="Picture 4">
            <a:extLst>
              <a:ext uri="{FF2B5EF4-FFF2-40B4-BE49-F238E27FC236}">
                <a16:creationId xmlns:a16="http://schemas.microsoft.com/office/drawing/2014/main" id="{F769BCD1-C60B-4055-95F0-952524B9A6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66333" y="1289952"/>
            <a:ext cx="7631836" cy="50413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714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522E-438E-4786-AB88-5642971B7E62}"/>
              </a:ext>
            </a:extLst>
          </p:cNvPr>
          <p:cNvSpPr>
            <a:spLocks noGrp="1"/>
          </p:cNvSpPr>
          <p:nvPr>
            <p:ph type="title"/>
          </p:nvPr>
        </p:nvSpPr>
        <p:spPr>
          <a:xfrm>
            <a:off x="1697183" y="374363"/>
            <a:ext cx="10494817" cy="1064180"/>
          </a:xfrm>
        </p:spPr>
        <p:txBody>
          <a:bodyPr/>
          <a:lstStyle/>
          <a:p>
            <a:r>
              <a:rPr lang="en-US" dirty="0">
                <a:solidFill>
                  <a:srgbClr val="00B0F0"/>
                </a:solidFill>
                <a:latin typeface="Comic Sans MS" panose="030F0702030302020204" pitchFamily="66" charset="0"/>
              </a:rPr>
              <a:t>Best tennis player in the world?</a:t>
            </a:r>
          </a:p>
        </p:txBody>
      </p:sp>
      <p:pic>
        <p:nvPicPr>
          <p:cNvPr id="4" name="Content Placeholder 3">
            <a:extLst>
              <a:ext uri="{FF2B5EF4-FFF2-40B4-BE49-F238E27FC236}">
                <a16:creationId xmlns:a16="http://schemas.microsoft.com/office/drawing/2014/main" id="{828AFF09-DFEA-43DB-95D1-938FF7FEE56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356293" y="2051882"/>
            <a:ext cx="5439172" cy="4351338"/>
          </a:xfrm>
        </p:spPr>
      </p:pic>
      <p:pic>
        <p:nvPicPr>
          <p:cNvPr id="14" name="Picture 13">
            <a:extLst>
              <a:ext uri="{FF2B5EF4-FFF2-40B4-BE49-F238E27FC236}">
                <a16:creationId xmlns:a16="http://schemas.microsoft.com/office/drawing/2014/main" id="{5F7ED23C-0F20-4B56-A0A8-800785A02D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021" y="1690688"/>
            <a:ext cx="6105495" cy="4067930"/>
          </a:xfrm>
          <a:prstGeom prst="rect">
            <a:avLst/>
          </a:prstGeom>
        </p:spPr>
      </p:pic>
    </p:spTree>
    <p:extLst>
      <p:ext uri="{BB962C8B-B14F-4D97-AF65-F5344CB8AC3E}">
        <p14:creationId xmlns:p14="http://schemas.microsoft.com/office/powerpoint/2010/main" val="3253907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6699</TotalTime>
  <Words>1087</Words>
  <Application>Microsoft Office PowerPoint</Application>
  <PresentationFormat>Widescreen</PresentationFormat>
  <Paragraphs>80</Paragraphs>
  <Slides>30</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30</vt:i4>
      </vt:variant>
    </vt:vector>
  </HeadingPairs>
  <TitlesOfParts>
    <vt:vector size="52" baseType="lpstr">
      <vt:lpstr>MingLiU-ExtB</vt:lpstr>
      <vt:lpstr>Agency FB</vt:lpstr>
      <vt:lpstr>Algerian</vt:lpstr>
      <vt:lpstr>Arial</vt:lpstr>
      <vt:lpstr>Arial Rounded MT Bold</vt:lpstr>
      <vt:lpstr>Bahnschrift</vt:lpstr>
      <vt:lpstr>Bahnschrift SemiLight</vt:lpstr>
      <vt:lpstr>Bell MT</vt:lpstr>
      <vt:lpstr>Book Antiqua</vt:lpstr>
      <vt:lpstr>Bookman Old Style</vt:lpstr>
      <vt:lpstr>Broadway</vt:lpstr>
      <vt:lpstr>Calibri</vt:lpstr>
      <vt:lpstr>Calibri Light</vt:lpstr>
      <vt:lpstr>Centaur</vt:lpstr>
      <vt:lpstr>Comic Sans MS</vt:lpstr>
      <vt:lpstr>Gabriola</vt:lpstr>
      <vt:lpstr>Harrington</vt:lpstr>
      <vt:lpstr>inherit</vt:lpstr>
      <vt:lpstr>Ink Free</vt:lpstr>
      <vt:lpstr>Papyrus</vt:lpstr>
      <vt:lpstr>Poor Richard</vt:lpstr>
      <vt:lpstr>Office Theme</vt:lpstr>
      <vt:lpstr>PowerPoint Presentation</vt:lpstr>
      <vt:lpstr>PowerPoint Presentation</vt:lpstr>
      <vt:lpstr>In Serbia, all coffee shops, pubs and restaurants are always full. The first comment from visitors is almost always: </vt:lpstr>
      <vt:lpstr>Belgrade, the capital city</vt:lpstr>
      <vt:lpstr>The world’s first vampire?</vt:lpstr>
      <vt:lpstr>Most last names in Serbia end in ‘ić.’</vt:lpstr>
      <vt:lpstr>In Serbia, the family and mutual support among members are highly valued. It is common for multiple generations to live under the same roof. Grandparents often help to look after grandchildren while the parents are at work. It is also commonplace for children to take care of their parents as they age. </vt:lpstr>
      <vt:lpstr>PowerPoint Presentation</vt:lpstr>
      <vt:lpstr>Best tennis player in the world?</vt:lpstr>
      <vt:lpstr> There's a saying in Serbia: "Speak Serbian so the whole world understands you." </vt:lpstr>
      <vt:lpstr>And Chicago, too ;)</vt:lpstr>
      <vt:lpstr>Some of the most famous scientists in the      world are from Serbia – Nikola Tesla, Mihajlo Pupin, Milutin Milankovic</vt:lpstr>
      <vt:lpstr>PowerPoint Presentation</vt:lpstr>
      <vt:lpstr>And lakes, too</vt:lpstr>
      <vt:lpstr>Perucac</vt:lpstr>
      <vt:lpstr>Serbian food is various and very delicious  </vt:lpstr>
      <vt:lpstr>Serbs have an awesome traditional cuisine and really like to eat!  </vt:lpstr>
      <vt:lpstr> SLAVA – what makes Serbs different from other Orthodox </vt:lpstr>
      <vt:lpstr>Serbia – sweet raspberry heaven</vt:lpstr>
      <vt:lpstr>PowerPoint Presentation</vt:lpstr>
      <vt:lpstr> People in Serbia are very superstitious. It’s like a big thing in our culture. For some, this is funny, for some it’s irrelevant, but for some it’s scary. Here are some of them: </vt:lpstr>
      <vt:lpstr>Open door, open window, and between – promaja! something that we know and the whole world has no clue about</vt:lpstr>
      <vt:lpstr>Rakija – not just a national drink, it’s the mother of all cures too!</vt:lpstr>
      <vt:lpstr>Music of Serbia represents the musical heritage of Serbia, both historical and modern. It has a variety of traditional music styles, which are part of the wider Balkan musical tradition, with its own distinctive sound and characteristics.</vt:lpstr>
      <vt:lpstr>This is my town - Bujanovac</vt:lpstr>
      <vt:lpstr>…and this is my school  </vt:lpstr>
      <vt:lpstr>PowerPoint Presentation</vt:lpstr>
      <vt:lpstr>Our  photography  club</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Serbia</dc:title>
  <dc:creator>Marija</dc:creator>
  <cp:lastModifiedBy>Sladjan</cp:lastModifiedBy>
  <cp:revision>75</cp:revision>
  <dcterms:created xsi:type="dcterms:W3CDTF">2021-11-13T09:03:30Z</dcterms:created>
  <dcterms:modified xsi:type="dcterms:W3CDTF">2022-07-25T08:53:13Z</dcterms:modified>
</cp:coreProperties>
</file>