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9.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5"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47515-180E-4B20-B28E-5151F2C06966}"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118336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47515-180E-4B20-B28E-5151F2C06966}"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400490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47515-180E-4B20-B28E-5151F2C06966}"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31843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47515-180E-4B20-B28E-5151F2C06966}"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272167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47515-180E-4B20-B28E-5151F2C06966}"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13652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47515-180E-4B20-B28E-5151F2C06966}"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422781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47515-180E-4B20-B28E-5151F2C06966}"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105356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47515-180E-4B20-B28E-5151F2C06966}"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132871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47515-180E-4B20-B28E-5151F2C06966}"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42784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47515-180E-4B20-B28E-5151F2C06966}"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256382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47515-180E-4B20-B28E-5151F2C06966}"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C607E-5AC7-4785-8D64-A946B68A5646}" type="slidenum">
              <a:rPr lang="en-US" smtClean="0"/>
              <a:t>‹#›</a:t>
            </a:fld>
            <a:endParaRPr lang="en-US"/>
          </a:p>
        </p:txBody>
      </p:sp>
    </p:spTree>
    <p:extLst>
      <p:ext uri="{BB962C8B-B14F-4D97-AF65-F5344CB8AC3E}">
        <p14:creationId xmlns:p14="http://schemas.microsoft.com/office/powerpoint/2010/main" val="136992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47515-180E-4B20-B28E-5151F2C06966}" type="datetimeFigureOut">
              <a:rPr lang="en-US" smtClean="0"/>
              <a:t>9/11/2022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C607E-5AC7-4785-8D64-A946B68A5646}" type="slidenum">
              <a:rPr lang="en-US" smtClean="0"/>
              <a:t>‹#›</a:t>
            </a:fld>
            <a:endParaRPr lang="en-US"/>
          </a:p>
        </p:txBody>
      </p:sp>
    </p:spTree>
    <p:extLst>
      <p:ext uri="{BB962C8B-B14F-4D97-AF65-F5344CB8AC3E}">
        <p14:creationId xmlns:p14="http://schemas.microsoft.com/office/powerpoint/2010/main" val="89880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budgetair.co.uk/flights/turkey/ankara" TargetMode="External"/><Relationship Id="rId2" Type="http://schemas.openxmlformats.org/officeDocument/2006/relationships/hyperlink" Target="https://www.budgetair.co.uk/flights/turkey/istanbu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6251"/>
            <a:ext cx="3272590" cy="1078081"/>
          </a:xfrm>
        </p:spPr>
        <p:txBody>
          <a:bodyPr/>
          <a:lstStyle/>
          <a:p>
            <a:r>
              <a:rPr lang="en-US" dirty="0" smtClean="0">
                <a:solidFill>
                  <a:srgbClr val="FF0000"/>
                </a:solidFill>
              </a:rPr>
              <a:t>Turkey</a:t>
            </a:r>
            <a:endParaRPr lang="en-US" dirty="0">
              <a:solidFill>
                <a:srgbClr val="FF0000"/>
              </a:solidFill>
            </a:endParaRPr>
          </a:p>
        </p:txBody>
      </p:sp>
      <p:sp>
        <p:nvSpPr>
          <p:cNvPr id="3" name="Subtitle 2"/>
          <p:cNvSpPr>
            <a:spLocks noGrp="1"/>
          </p:cNvSpPr>
          <p:nvPr>
            <p:ph type="subTitle" idx="1"/>
          </p:nvPr>
        </p:nvSpPr>
        <p:spPr>
          <a:xfrm>
            <a:off x="1018673" y="1379621"/>
            <a:ext cx="1668379" cy="4676274"/>
          </a:xfrm>
        </p:spPr>
        <p:txBody>
          <a:bodyPr>
            <a:normAutofit fontScale="77500" lnSpcReduction="20000"/>
          </a:bodyPr>
          <a:lstStyle/>
          <a:p>
            <a:r>
              <a:rPr lang="en-US" dirty="0" smtClean="0"/>
              <a:t>Turkey is the only country in the world that is on two continents. Turkey is on both Asia and Europe. </a:t>
            </a:r>
          </a:p>
          <a:p>
            <a:r>
              <a:rPr lang="en-US" dirty="0" smtClean="0"/>
              <a:t>Turkey is a bridge between Asia and Europe, not only in terms of geographical location but also in cultural, social and political aspects.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715" y="383511"/>
            <a:ext cx="8079080" cy="5792700"/>
          </a:xfrm>
          <a:prstGeom prst="rect">
            <a:avLst/>
          </a:prstGeom>
        </p:spPr>
      </p:pic>
    </p:spTree>
    <p:extLst>
      <p:ext uri="{BB962C8B-B14F-4D97-AF65-F5344CB8AC3E}">
        <p14:creationId xmlns:p14="http://schemas.microsoft.com/office/powerpoint/2010/main" val="202244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28" y="4744270"/>
            <a:ext cx="4990982" cy="369332"/>
          </a:xfrm>
          <a:prstGeom prst="rect">
            <a:avLst/>
          </a:prstGeom>
        </p:spPr>
        <p:txBody>
          <a:bodyPr wrap="none">
            <a:spAutoFit/>
          </a:bodyPr>
          <a:lstStyle/>
          <a:p>
            <a:r>
              <a:rPr lang="en-US" dirty="0" smtClean="0"/>
              <a:t>https://www.youtube.com/watch?v=VaAY9NuctMY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240" y="786065"/>
            <a:ext cx="6299202" cy="4724402"/>
          </a:xfrm>
          <a:prstGeom prst="rect">
            <a:avLst/>
          </a:prstGeom>
        </p:spPr>
      </p:pic>
      <p:sp>
        <p:nvSpPr>
          <p:cNvPr id="4" name="Rectangle 3"/>
          <p:cNvSpPr/>
          <p:nvPr/>
        </p:nvSpPr>
        <p:spPr>
          <a:xfrm>
            <a:off x="480317" y="2911415"/>
            <a:ext cx="3345726" cy="923330"/>
          </a:xfrm>
          <a:prstGeom prst="rect">
            <a:avLst/>
          </a:prstGeom>
        </p:spPr>
        <p:txBody>
          <a:bodyPr wrap="square">
            <a:spAutoFit/>
          </a:bodyPr>
          <a:lstStyle/>
          <a:p>
            <a:r>
              <a:rPr lang="en-US" dirty="0"/>
              <a:t>Cotton castle. Velvet white rocks. White paradise. Magically healing hot water springs.</a:t>
            </a:r>
          </a:p>
        </p:txBody>
      </p:sp>
      <p:sp>
        <p:nvSpPr>
          <p:cNvPr id="5" name="Rectangle 4"/>
          <p:cNvSpPr/>
          <p:nvPr/>
        </p:nvSpPr>
        <p:spPr>
          <a:xfrm>
            <a:off x="480317" y="893894"/>
            <a:ext cx="3987410" cy="923330"/>
          </a:xfrm>
          <a:prstGeom prst="rect">
            <a:avLst/>
          </a:prstGeom>
        </p:spPr>
        <p:txBody>
          <a:bodyPr wrap="square">
            <a:spAutoFit/>
          </a:bodyPr>
          <a:lstStyle/>
          <a:p>
            <a:r>
              <a:rPr lang="en-US" b="0" i="0" dirty="0" err="1" smtClean="0">
                <a:solidFill>
                  <a:srgbClr val="333333"/>
                </a:solidFill>
                <a:effectLst/>
                <a:latin typeface="Trip Sans VF"/>
              </a:rPr>
              <a:t>Pamukkale</a:t>
            </a:r>
            <a:r>
              <a:rPr lang="en-US" b="0" i="0" dirty="0" smtClean="0">
                <a:solidFill>
                  <a:srgbClr val="333333"/>
                </a:solidFill>
                <a:effectLst/>
                <a:latin typeface="Trip Sans VF"/>
              </a:rPr>
              <a:t>, the center of natural thermal spring waters, which in Turkish translates to "Cotton Castle."</a:t>
            </a:r>
            <a:endParaRPr lang="en-US" dirty="0"/>
          </a:p>
        </p:txBody>
      </p:sp>
    </p:spTree>
    <p:extLst>
      <p:ext uri="{BB962C8B-B14F-4D97-AF65-F5344CB8AC3E}">
        <p14:creationId xmlns:p14="http://schemas.microsoft.com/office/powerpoint/2010/main" val="182659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578" y="595245"/>
            <a:ext cx="2486527" cy="646331"/>
          </a:xfrm>
          <a:prstGeom prst="rect">
            <a:avLst/>
          </a:prstGeom>
        </p:spPr>
        <p:txBody>
          <a:bodyPr wrap="square">
            <a:spAutoFit/>
          </a:bodyPr>
          <a:lstStyle/>
          <a:p>
            <a:r>
              <a:rPr lang="en-US" b="0" i="0" dirty="0" err="1" smtClean="0">
                <a:solidFill>
                  <a:srgbClr val="121416"/>
                </a:solidFill>
                <a:effectLst/>
                <a:latin typeface="ProximaNova-Bold"/>
              </a:rPr>
              <a:t>Aphrodisias</a:t>
            </a:r>
            <a:endParaRPr lang="en-US" b="0" i="0" dirty="0" smtClean="0">
              <a:solidFill>
                <a:srgbClr val="121416"/>
              </a:solidFill>
              <a:effectLst/>
              <a:latin typeface="ProximaNova-Bold"/>
            </a:endParaRPr>
          </a:p>
          <a:p>
            <a:r>
              <a:rPr lang="en-US" b="0" i="0" dirty="0" smtClean="0">
                <a:solidFill>
                  <a:srgbClr val="121416"/>
                </a:solidFill>
                <a:effectLst/>
                <a:latin typeface="ProximaNova-Regular"/>
              </a:rPr>
              <a:t>Archaeological site</a:t>
            </a:r>
            <a:endParaRPr lang="en-US" b="0" i="0" dirty="0">
              <a:solidFill>
                <a:srgbClr val="121416"/>
              </a:solidFill>
              <a:effectLst/>
              <a:latin typeface="ProximaNova-Regular"/>
            </a:endParaRPr>
          </a:p>
        </p:txBody>
      </p:sp>
      <p:sp>
        <p:nvSpPr>
          <p:cNvPr id="3" name="Rectangle 2"/>
          <p:cNvSpPr/>
          <p:nvPr/>
        </p:nvSpPr>
        <p:spPr>
          <a:xfrm>
            <a:off x="657725" y="1759894"/>
            <a:ext cx="2711117" cy="3416320"/>
          </a:xfrm>
          <a:prstGeom prst="rect">
            <a:avLst/>
          </a:prstGeom>
        </p:spPr>
        <p:txBody>
          <a:bodyPr wrap="square">
            <a:spAutoFit/>
          </a:bodyPr>
          <a:lstStyle/>
          <a:p>
            <a:pPr algn="r"/>
            <a:r>
              <a:rPr lang="en-US" b="0" i="0" dirty="0" smtClean="0">
                <a:solidFill>
                  <a:srgbClr val="121416"/>
                </a:solidFill>
                <a:effectLst/>
                <a:latin typeface="ProximaNova-Regular"/>
              </a:rPr>
              <a:t>The ancient Greek city of </a:t>
            </a:r>
            <a:r>
              <a:rPr lang="en-US" b="0" i="0" dirty="0" err="1" smtClean="0">
                <a:solidFill>
                  <a:srgbClr val="121416"/>
                </a:solidFill>
                <a:effectLst/>
                <a:latin typeface="ProximaNova-Regular"/>
              </a:rPr>
              <a:t>Aphrodisias</a:t>
            </a:r>
            <a:r>
              <a:rPr lang="en-US" b="0" i="0" dirty="0" smtClean="0">
                <a:solidFill>
                  <a:srgbClr val="121416"/>
                </a:solidFill>
                <a:effectLst/>
                <a:latin typeface="ProximaNova-Regular"/>
              </a:rPr>
              <a:t> took a much-deserved place on the </a:t>
            </a:r>
            <a:r>
              <a:rPr lang="en-US" b="0" i="0" dirty="0" err="1" smtClean="0">
                <a:solidFill>
                  <a:srgbClr val="121416"/>
                </a:solidFill>
                <a:effectLst/>
                <a:latin typeface="ProximaNova-Regular"/>
              </a:rPr>
              <a:t>Unesco</a:t>
            </a:r>
            <a:r>
              <a:rPr lang="en-US" b="0" i="0" dirty="0" smtClean="0">
                <a:solidFill>
                  <a:srgbClr val="121416"/>
                </a:solidFill>
                <a:effectLst/>
                <a:latin typeface="ProximaNova-Regular"/>
              </a:rPr>
              <a:t> World Heritage List in 2017, but continues to remain quite unknown to </a:t>
            </a:r>
            <a:r>
              <a:rPr lang="en-US" b="0" i="0" dirty="0" err="1" smtClean="0">
                <a:solidFill>
                  <a:srgbClr val="121416"/>
                </a:solidFill>
                <a:effectLst/>
                <a:latin typeface="ProximaNova-Regular"/>
              </a:rPr>
              <a:t>travellers</a:t>
            </a:r>
            <a:r>
              <a:rPr lang="en-US" b="0" i="0" dirty="0" smtClean="0">
                <a:solidFill>
                  <a:srgbClr val="121416"/>
                </a:solidFill>
                <a:effectLst/>
                <a:latin typeface="ProximaNova-Regular"/>
              </a:rPr>
              <a:t>. Named after Aphrodite, the goddess of love, the most stunning structure is the Temple of Aphrodite.</a:t>
            </a:r>
            <a:endParaRPr lang="en-US" dirty="0"/>
          </a:p>
        </p:txBody>
      </p:sp>
      <p:sp>
        <p:nvSpPr>
          <p:cNvPr id="5" name="Rectangle 4"/>
          <p:cNvSpPr/>
          <p:nvPr/>
        </p:nvSpPr>
        <p:spPr>
          <a:xfrm>
            <a:off x="256520" y="6059724"/>
            <a:ext cx="3513526" cy="369332"/>
          </a:xfrm>
          <a:prstGeom prst="rect">
            <a:avLst/>
          </a:prstGeom>
        </p:spPr>
        <p:txBody>
          <a:bodyPr wrap="none">
            <a:spAutoFit/>
          </a:bodyPr>
          <a:lstStyle/>
          <a:p>
            <a:r>
              <a:rPr lang="en-US"/>
              <a:t>https://en.antaliy.com/aphrodisias/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326" y="793876"/>
            <a:ext cx="7131140" cy="5348355"/>
          </a:xfrm>
          <a:prstGeom prst="rect">
            <a:avLst/>
          </a:prstGeom>
        </p:spPr>
      </p:pic>
      <p:sp>
        <p:nvSpPr>
          <p:cNvPr id="7" name="Rectangle 6"/>
          <p:cNvSpPr/>
          <p:nvPr/>
        </p:nvSpPr>
        <p:spPr>
          <a:xfrm>
            <a:off x="6679317" y="225913"/>
            <a:ext cx="2403158" cy="369332"/>
          </a:xfrm>
          <a:prstGeom prst="rect">
            <a:avLst/>
          </a:prstGeom>
        </p:spPr>
        <p:txBody>
          <a:bodyPr wrap="none">
            <a:spAutoFit/>
          </a:bodyPr>
          <a:lstStyle/>
          <a:p>
            <a:r>
              <a:rPr lang="en-US" b="1" dirty="0">
                <a:solidFill>
                  <a:srgbClr val="2C2F34"/>
                </a:solidFill>
                <a:latin typeface="Poppins"/>
              </a:rPr>
              <a:t>Temple of Aphrodite</a:t>
            </a:r>
            <a:endParaRPr lang="en-US" b="1" i="0" dirty="0">
              <a:solidFill>
                <a:srgbClr val="2C2F34"/>
              </a:solidFill>
              <a:effectLst/>
              <a:latin typeface="Poppins"/>
            </a:endParaRPr>
          </a:p>
        </p:txBody>
      </p:sp>
    </p:spTree>
    <p:extLst>
      <p:ext uri="{BB962C8B-B14F-4D97-AF65-F5344CB8AC3E}">
        <p14:creationId xmlns:p14="http://schemas.microsoft.com/office/powerpoint/2010/main" val="87302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16" y="614613"/>
            <a:ext cx="4395538" cy="2747211"/>
          </a:xfrm>
          <a:prstGeom prst="rect">
            <a:avLst/>
          </a:prstGeom>
        </p:spPr>
      </p:pic>
      <p:sp>
        <p:nvSpPr>
          <p:cNvPr id="3" name="Rectangle 2"/>
          <p:cNvSpPr/>
          <p:nvPr/>
        </p:nvSpPr>
        <p:spPr>
          <a:xfrm>
            <a:off x="1335142" y="115394"/>
            <a:ext cx="2270686" cy="369332"/>
          </a:xfrm>
          <a:prstGeom prst="rect">
            <a:avLst/>
          </a:prstGeom>
        </p:spPr>
        <p:txBody>
          <a:bodyPr wrap="none">
            <a:spAutoFit/>
          </a:bodyPr>
          <a:lstStyle/>
          <a:p>
            <a:r>
              <a:rPr lang="en-US" b="1" dirty="0" err="1">
                <a:solidFill>
                  <a:srgbClr val="2C2F34"/>
                </a:solidFill>
                <a:latin typeface="Poppins"/>
              </a:rPr>
              <a:t>Sebasteion</a:t>
            </a:r>
            <a:r>
              <a:rPr lang="en-US" b="1" dirty="0">
                <a:solidFill>
                  <a:srgbClr val="2C2F34"/>
                </a:solidFill>
                <a:latin typeface="Poppins"/>
              </a:rPr>
              <a:t> Temple</a:t>
            </a:r>
            <a:endParaRPr lang="en-US" b="1" i="0" dirty="0">
              <a:solidFill>
                <a:srgbClr val="2C2F34"/>
              </a:solidFill>
              <a:effectLst/>
              <a:latin typeface="Poppins"/>
            </a:endParaRPr>
          </a:p>
        </p:txBody>
      </p:sp>
      <p:sp>
        <p:nvSpPr>
          <p:cNvPr id="4" name="Rectangle 3"/>
          <p:cNvSpPr/>
          <p:nvPr/>
        </p:nvSpPr>
        <p:spPr>
          <a:xfrm>
            <a:off x="6867302" y="116123"/>
            <a:ext cx="3061479" cy="369332"/>
          </a:xfrm>
          <a:prstGeom prst="rect">
            <a:avLst/>
          </a:prstGeom>
        </p:spPr>
        <p:txBody>
          <a:bodyPr wrap="none">
            <a:spAutoFit/>
          </a:bodyPr>
          <a:lstStyle/>
          <a:p>
            <a:r>
              <a:rPr lang="en-US" b="1" dirty="0" err="1">
                <a:solidFill>
                  <a:srgbClr val="2C2F34"/>
                </a:solidFill>
                <a:latin typeface="Poppins"/>
              </a:rPr>
              <a:t>Aphrodisias</a:t>
            </a:r>
            <a:r>
              <a:rPr lang="en-US" b="1" dirty="0">
                <a:solidFill>
                  <a:srgbClr val="2C2F34"/>
                </a:solidFill>
                <a:latin typeface="Poppins"/>
              </a:rPr>
              <a:t> Amphitheatre</a:t>
            </a:r>
            <a:endParaRPr lang="en-US" b="1" i="0" dirty="0">
              <a:solidFill>
                <a:srgbClr val="2C2F34"/>
              </a:solidFill>
              <a:effectLst/>
              <a:latin typeface="Poppin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358" y="614613"/>
            <a:ext cx="4378213" cy="2736383"/>
          </a:xfrm>
          <a:prstGeom prst="rect">
            <a:avLst/>
          </a:prstGeom>
        </p:spPr>
      </p:pic>
      <p:sp>
        <p:nvSpPr>
          <p:cNvPr id="6" name="Rectangle 5"/>
          <p:cNvSpPr/>
          <p:nvPr/>
        </p:nvSpPr>
        <p:spPr>
          <a:xfrm>
            <a:off x="1010652" y="3605920"/>
            <a:ext cx="1804725" cy="369332"/>
          </a:xfrm>
          <a:prstGeom prst="rect">
            <a:avLst/>
          </a:prstGeom>
        </p:spPr>
        <p:txBody>
          <a:bodyPr wrap="none">
            <a:spAutoFit/>
          </a:bodyPr>
          <a:lstStyle/>
          <a:p>
            <a:r>
              <a:rPr lang="en-US" b="1" dirty="0">
                <a:solidFill>
                  <a:srgbClr val="2C2F34"/>
                </a:solidFill>
                <a:latin typeface="Poppins"/>
              </a:rPr>
              <a:t>Hadrian’s Bath</a:t>
            </a:r>
            <a:endParaRPr lang="en-US" b="1" i="0" dirty="0">
              <a:solidFill>
                <a:srgbClr val="2C2F34"/>
              </a:solidFill>
              <a:effectLst/>
              <a:latin typeface="Poppin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42" y="3975252"/>
            <a:ext cx="4419600" cy="2762250"/>
          </a:xfrm>
          <a:prstGeom prst="rect">
            <a:avLst/>
          </a:prstGeom>
        </p:spPr>
      </p:pic>
      <p:sp>
        <p:nvSpPr>
          <p:cNvPr id="8" name="Rectangle 7"/>
          <p:cNvSpPr/>
          <p:nvPr/>
        </p:nvSpPr>
        <p:spPr>
          <a:xfrm>
            <a:off x="6999147" y="3421254"/>
            <a:ext cx="2492990" cy="369332"/>
          </a:xfrm>
          <a:prstGeom prst="rect">
            <a:avLst/>
          </a:prstGeom>
        </p:spPr>
        <p:txBody>
          <a:bodyPr wrap="none">
            <a:spAutoFit/>
          </a:bodyPr>
          <a:lstStyle/>
          <a:p>
            <a:r>
              <a:rPr lang="en-US" b="1" dirty="0" err="1">
                <a:solidFill>
                  <a:srgbClr val="2C2F34"/>
                </a:solidFill>
                <a:latin typeface="Poppins"/>
              </a:rPr>
              <a:t>Aphrodisias</a:t>
            </a:r>
            <a:r>
              <a:rPr lang="en-US" b="1" dirty="0">
                <a:solidFill>
                  <a:srgbClr val="2C2F34"/>
                </a:solidFill>
                <a:latin typeface="Poppins"/>
              </a:rPr>
              <a:t> Stadium</a:t>
            </a:r>
            <a:endParaRPr lang="en-US" b="1" i="0" dirty="0">
              <a:solidFill>
                <a:srgbClr val="2C2F34"/>
              </a:solidFill>
              <a:effectLst/>
              <a:latin typeface="Poppins"/>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662" y="3779739"/>
            <a:ext cx="4732421" cy="2957763"/>
          </a:xfrm>
          <a:prstGeom prst="rect">
            <a:avLst/>
          </a:prstGeom>
        </p:spPr>
      </p:pic>
    </p:spTree>
    <p:extLst>
      <p:ext uri="{BB962C8B-B14F-4D97-AF65-F5344CB8AC3E}">
        <p14:creationId xmlns:p14="http://schemas.microsoft.com/office/powerpoint/2010/main" val="181924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790" y="536918"/>
            <a:ext cx="6505074" cy="4524315"/>
          </a:xfrm>
          <a:prstGeom prst="rect">
            <a:avLst/>
          </a:prstGeom>
        </p:spPr>
        <p:txBody>
          <a:bodyPr wrap="square">
            <a:spAutoFit/>
          </a:bodyPr>
          <a:lstStyle/>
          <a:p>
            <a:r>
              <a:rPr lang="en-US" dirty="0" smtClean="0"/>
              <a:t>• Population: The population of Turkey is 84.34 million inhabitants. </a:t>
            </a:r>
          </a:p>
          <a:p>
            <a:r>
              <a:rPr lang="en-US" dirty="0" smtClean="0"/>
              <a:t>• Official Language : Turkish </a:t>
            </a:r>
          </a:p>
          <a:p>
            <a:r>
              <a:rPr lang="en-US" dirty="0" smtClean="0"/>
              <a:t>• Administrative Type: Democratic Republic</a:t>
            </a:r>
          </a:p>
          <a:p>
            <a:r>
              <a:rPr lang="en-US" dirty="0" smtClean="0"/>
              <a:t>• Capital City: Ankara, but most populated city is Istanbul.</a:t>
            </a:r>
          </a:p>
          <a:p>
            <a:r>
              <a:rPr lang="en-US" dirty="0" smtClean="0"/>
              <a:t>• Currency: Turkish Lira</a:t>
            </a:r>
          </a:p>
          <a:p>
            <a:r>
              <a:rPr lang="en-US" dirty="0" smtClean="0"/>
              <a:t>• Official Holidays</a:t>
            </a:r>
          </a:p>
          <a:p>
            <a:r>
              <a:rPr lang="en-US" dirty="0" smtClean="0"/>
              <a:t>Religious </a:t>
            </a:r>
          </a:p>
          <a:p>
            <a:r>
              <a:rPr lang="en-US" dirty="0" smtClean="0"/>
              <a:t>• Feast of Ramadan. ( 3 days )</a:t>
            </a:r>
          </a:p>
          <a:p>
            <a:r>
              <a:rPr lang="en-US" dirty="0" smtClean="0"/>
              <a:t>• Feast of the Sacrifice.( 4 days )</a:t>
            </a:r>
          </a:p>
          <a:p>
            <a:r>
              <a:rPr lang="en-US" dirty="0" smtClean="0"/>
              <a:t>Other holidays</a:t>
            </a:r>
          </a:p>
          <a:p>
            <a:r>
              <a:rPr lang="en-US" dirty="0" smtClean="0"/>
              <a:t>• New Year's Day (1st January)</a:t>
            </a:r>
          </a:p>
          <a:p>
            <a:r>
              <a:rPr lang="en-US" dirty="0" smtClean="0"/>
              <a:t>• National Sovereignty &amp; Children's Day (23rd April)</a:t>
            </a:r>
          </a:p>
          <a:p>
            <a:r>
              <a:rPr lang="en-US" dirty="0" smtClean="0"/>
              <a:t>• Ataturk's Commemoration &amp; Youth and Sports Day </a:t>
            </a:r>
          </a:p>
          <a:p>
            <a:r>
              <a:rPr lang="en-US" dirty="0" smtClean="0"/>
              <a:t>(19th May)</a:t>
            </a:r>
          </a:p>
          <a:p>
            <a:r>
              <a:rPr lang="en-US" dirty="0" smtClean="0"/>
              <a:t>• Victory Day (30th August)</a:t>
            </a:r>
          </a:p>
          <a:p>
            <a:r>
              <a:rPr lang="en-US" dirty="0" smtClean="0"/>
              <a:t>• Republic Day (29th October 1923)</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35" y="1267326"/>
            <a:ext cx="5192602" cy="3539624"/>
          </a:xfrm>
          <a:prstGeom prst="rect">
            <a:avLst/>
          </a:prstGeom>
        </p:spPr>
      </p:pic>
    </p:spTree>
    <p:extLst>
      <p:ext uri="{BB962C8B-B14F-4D97-AF65-F5344CB8AC3E}">
        <p14:creationId xmlns:p14="http://schemas.microsoft.com/office/powerpoint/2010/main" val="28957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905" y="352925"/>
            <a:ext cx="8799095" cy="4801314"/>
          </a:xfrm>
          <a:prstGeom prst="rect">
            <a:avLst/>
          </a:prstGeom>
        </p:spPr>
        <p:txBody>
          <a:bodyPr wrap="square">
            <a:spAutoFit/>
          </a:bodyPr>
          <a:lstStyle/>
          <a:p>
            <a:r>
              <a:rPr lang="en-US" dirty="0" smtClean="0"/>
              <a:t>The border:</a:t>
            </a:r>
          </a:p>
          <a:p>
            <a:endParaRPr lang="en-US" dirty="0" smtClean="0"/>
          </a:p>
          <a:p>
            <a:r>
              <a:rPr lang="en-US" dirty="0" smtClean="0"/>
              <a:t>Turkey is bordered by three seas, the Black Sea, the Mediterranean Sea, and the Aegean Sea</a:t>
            </a:r>
          </a:p>
          <a:p>
            <a:endParaRPr lang="en-US" dirty="0" smtClean="0"/>
          </a:p>
          <a:p>
            <a:r>
              <a:rPr lang="en-US" dirty="0" smtClean="0"/>
              <a:t>Turkey is bordered by eight countries – Greece, Bulgaria, Iraq, Syria, Azerbaijan, Georgia, Armenia and Iran.</a:t>
            </a:r>
          </a:p>
          <a:p>
            <a:endParaRPr lang="en-US" dirty="0"/>
          </a:p>
          <a:p>
            <a:endParaRPr lang="en-US" dirty="0" smtClean="0"/>
          </a:p>
          <a:p>
            <a:r>
              <a:rPr lang="en-US" b="1" dirty="0" smtClean="0"/>
              <a:t>The most important cities</a:t>
            </a:r>
            <a:r>
              <a:rPr lang="en-US" dirty="0" smtClean="0"/>
              <a:t>:</a:t>
            </a:r>
          </a:p>
          <a:p>
            <a:r>
              <a:rPr lang="en-US" dirty="0" smtClean="0"/>
              <a:t>Of the most important cities in Turkey, the most in terms of population:</a:t>
            </a:r>
          </a:p>
          <a:p>
            <a:endParaRPr lang="en-US" dirty="0" smtClean="0"/>
          </a:p>
          <a:p>
            <a:r>
              <a:rPr lang="en-US" dirty="0" smtClean="0"/>
              <a:t> </a:t>
            </a:r>
            <a:r>
              <a:rPr lang="en-US" dirty="0" smtClean="0">
                <a:solidFill>
                  <a:srgbClr val="00B050"/>
                </a:solidFill>
              </a:rPr>
              <a:t>Ankara</a:t>
            </a:r>
            <a:r>
              <a:rPr lang="en-US" dirty="0" smtClean="0"/>
              <a:t> is the capital of Turkey, with a population of about 5 million people</a:t>
            </a:r>
          </a:p>
          <a:p>
            <a:endParaRPr lang="en-US" dirty="0" smtClean="0"/>
          </a:p>
          <a:p>
            <a:r>
              <a:rPr lang="en-US" dirty="0" smtClean="0"/>
              <a:t> </a:t>
            </a:r>
            <a:r>
              <a:rPr lang="en-US" dirty="0" smtClean="0">
                <a:solidFill>
                  <a:srgbClr val="00B050"/>
                </a:solidFill>
              </a:rPr>
              <a:t>Istanbul</a:t>
            </a:r>
            <a:r>
              <a:rPr lang="en-US" dirty="0" smtClean="0"/>
              <a:t>: Turkey’s largest city, inhabited by about 12 million people, also contains many  tourist and historic sites.  </a:t>
            </a:r>
          </a:p>
          <a:p>
            <a:endParaRPr lang="en-US" dirty="0" smtClean="0"/>
          </a:p>
          <a:p>
            <a:r>
              <a:rPr lang="en-US" dirty="0" smtClean="0">
                <a:solidFill>
                  <a:srgbClr val="00B050"/>
                </a:solidFill>
              </a:rPr>
              <a:t>Izmir</a:t>
            </a:r>
            <a:r>
              <a:rPr lang="en-US" dirty="0" smtClean="0"/>
              <a:t>, with a population of about 3 million people</a:t>
            </a:r>
            <a:endParaRPr lang="en-US" dirty="0"/>
          </a:p>
        </p:txBody>
      </p:sp>
    </p:spTree>
    <p:extLst>
      <p:ext uri="{BB962C8B-B14F-4D97-AF65-F5344CB8AC3E}">
        <p14:creationId xmlns:p14="http://schemas.microsoft.com/office/powerpoint/2010/main" val="21728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26" y="202215"/>
            <a:ext cx="7419473" cy="369332"/>
          </a:xfrm>
          <a:prstGeom prst="rect">
            <a:avLst/>
          </a:prstGeom>
        </p:spPr>
        <p:txBody>
          <a:bodyPr wrap="square">
            <a:spAutoFit/>
          </a:bodyPr>
          <a:lstStyle/>
          <a:p>
            <a:r>
              <a:rPr lang="en-US" b="1" i="0" dirty="0" smtClean="0">
                <a:solidFill>
                  <a:srgbClr val="3C4053"/>
                </a:solidFill>
                <a:effectLst/>
                <a:latin typeface="-apple-system"/>
              </a:rPr>
              <a:t>Turkey Has One Of The World’s Biggest And Oldest Malls</a:t>
            </a:r>
            <a:endParaRPr lang="en-US" b="1" i="0" dirty="0">
              <a:solidFill>
                <a:srgbClr val="3C4053"/>
              </a:solidFill>
              <a:effectLst/>
              <a:latin typeface="-apple-system"/>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26" y="571547"/>
            <a:ext cx="6105274" cy="34607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791" y="873660"/>
            <a:ext cx="6511813" cy="3691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681" y="2830976"/>
            <a:ext cx="6738219" cy="3819525"/>
          </a:xfrm>
          <a:prstGeom prst="rect">
            <a:avLst/>
          </a:prstGeom>
        </p:spPr>
      </p:pic>
    </p:spTree>
    <p:extLst>
      <p:ext uri="{BB962C8B-B14F-4D97-AF65-F5344CB8AC3E}">
        <p14:creationId xmlns:p14="http://schemas.microsoft.com/office/powerpoint/2010/main" val="65677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242" y="539019"/>
            <a:ext cx="10964779" cy="5909310"/>
          </a:xfrm>
          <a:prstGeom prst="rect">
            <a:avLst/>
          </a:prstGeom>
        </p:spPr>
        <p:txBody>
          <a:bodyPr wrap="square">
            <a:spAutoFit/>
          </a:bodyPr>
          <a:lstStyle/>
          <a:p>
            <a:r>
              <a:rPr lang="en-US" b="1" i="0" dirty="0" smtClean="0">
                <a:solidFill>
                  <a:srgbClr val="72368D"/>
                </a:solidFill>
                <a:effectLst/>
                <a:latin typeface="Linotte"/>
              </a:rPr>
              <a:t>Fascinating Facts about Incredible Turkey</a:t>
            </a:r>
            <a:endParaRPr lang="en-US" b="0" i="0" dirty="0" smtClean="0">
              <a:solidFill>
                <a:srgbClr val="72368D"/>
              </a:solidFill>
              <a:effectLst/>
              <a:latin typeface="Linotte"/>
            </a:endParaRPr>
          </a:p>
          <a:p>
            <a:r>
              <a:rPr lang="en-US" b="1" i="0" dirty="0" smtClean="0">
                <a:solidFill>
                  <a:srgbClr val="72368D"/>
                </a:solidFill>
                <a:effectLst/>
                <a:latin typeface="Linotte"/>
              </a:rPr>
              <a:t>1. Istanbul is on two continents</a:t>
            </a:r>
            <a:endParaRPr lang="en-US" b="0" i="0" dirty="0" smtClean="0">
              <a:solidFill>
                <a:srgbClr val="72368D"/>
              </a:solidFill>
              <a:effectLst/>
              <a:latin typeface="Linotte"/>
            </a:endParaRPr>
          </a:p>
          <a:p>
            <a:r>
              <a:rPr lang="en-US" b="0" i="0" dirty="0" smtClean="0">
                <a:solidFill>
                  <a:srgbClr val="757575"/>
                </a:solidFill>
                <a:effectLst/>
                <a:latin typeface="Roboto"/>
              </a:rPr>
              <a:t>Let's start with a classic: </a:t>
            </a:r>
            <a:r>
              <a:rPr lang="en-US" b="0" i="0" u="sng" dirty="0" smtClean="0">
                <a:solidFill>
                  <a:srgbClr val="00B0FF"/>
                </a:solidFill>
                <a:effectLst/>
                <a:latin typeface="Roboto"/>
                <a:hlinkClick r:id="rId2"/>
              </a:rPr>
              <a:t>Istanbul</a:t>
            </a:r>
            <a:r>
              <a:rPr lang="en-US" b="0" i="0" dirty="0" smtClean="0">
                <a:solidFill>
                  <a:srgbClr val="757575"/>
                </a:solidFill>
                <a:effectLst/>
                <a:latin typeface="Roboto"/>
              </a:rPr>
              <a:t> lives on two continents. The city is separated by the Bosporus, a strait, and thus consists of a European and an Asian part. Overall, 95% of Turkey is in Asia, and 5% is in Europe.</a:t>
            </a:r>
          </a:p>
          <a:p>
            <a:r>
              <a:rPr lang="en-US" b="1" i="0" dirty="0" smtClean="0">
                <a:solidFill>
                  <a:srgbClr val="72368D"/>
                </a:solidFill>
                <a:effectLst/>
                <a:latin typeface="Linotte"/>
              </a:rPr>
              <a:t>2. Ankara, not Istanbul, is the capital of Turkey</a:t>
            </a:r>
            <a:endParaRPr lang="en-US" b="0" i="0" dirty="0" smtClean="0">
              <a:solidFill>
                <a:srgbClr val="72368D"/>
              </a:solidFill>
              <a:effectLst/>
              <a:latin typeface="Linotte"/>
            </a:endParaRPr>
          </a:p>
          <a:p>
            <a:r>
              <a:rPr lang="en-US" b="0" i="0" dirty="0" smtClean="0">
                <a:solidFill>
                  <a:srgbClr val="757575"/>
                </a:solidFill>
                <a:effectLst/>
                <a:latin typeface="Roboto"/>
              </a:rPr>
              <a:t>Many people assume that it is Istanbul that is the capital of Turkey, but actually, it is the city of </a:t>
            </a:r>
            <a:r>
              <a:rPr lang="en-US" b="0" i="0" u="sng" dirty="0" smtClean="0">
                <a:solidFill>
                  <a:srgbClr val="00B0FF"/>
                </a:solidFill>
                <a:effectLst/>
                <a:latin typeface="Roboto"/>
                <a:hlinkClick r:id="rId3"/>
              </a:rPr>
              <a:t>Ankara</a:t>
            </a:r>
            <a:r>
              <a:rPr lang="en-US" b="0" i="0" dirty="0" smtClean="0">
                <a:solidFill>
                  <a:srgbClr val="757575"/>
                </a:solidFill>
                <a:effectLst/>
                <a:latin typeface="Roboto"/>
              </a:rPr>
              <a:t> that is the capital. Istanbul just happens to be Turkey’s largest city. Ankara has been an important trade </a:t>
            </a:r>
            <a:r>
              <a:rPr lang="en-US" b="0" i="0" dirty="0" err="1" smtClean="0">
                <a:solidFill>
                  <a:srgbClr val="757575"/>
                </a:solidFill>
                <a:effectLst/>
                <a:latin typeface="Roboto"/>
              </a:rPr>
              <a:t>centre</a:t>
            </a:r>
            <a:r>
              <a:rPr lang="en-US" b="0" i="0" dirty="0" smtClean="0">
                <a:solidFill>
                  <a:srgbClr val="757575"/>
                </a:solidFill>
                <a:effectLst/>
                <a:latin typeface="Roboto"/>
              </a:rPr>
              <a:t> throughout Turkey’s history and has grown to become a significant trading, art and cultural hub.</a:t>
            </a:r>
          </a:p>
          <a:p>
            <a:r>
              <a:rPr lang="en-US" b="1" i="0" dirty="0" smtClean="0">
                <a:solidFill>
                  <a:srgbClr val="72368D"/>
                </a:solidFill>
                <a:effectLst/>
                <a:latin typeface="Linotte"/>
              </a:rPr>
              <a:t>3. The original name of Istanbul is "Byzantium"</a:t>
            </a:r>
            <a:endParaRPr lang="en-US" b="0" i="0" dirty="0" smtClean="0">
              <a:solidFill>
                <a:srgbClr val="72368D"/>
              </a:solidFill>
              <a:effectLst/>
              <a:latin typeface="Linotte"/>
            </a:endParaRPr>
          </a:p>
          <a:p>
            <a:r>
              <a:rPr lang="en-US" b="0" i="0" dirty="0" smtClean="0">
                <a:solidFill>
                  <a:srgbClr val="757575"/>
                </a:solidFill>
                <a:effectLst/>
                <a:latin typeface="Roboto"/>
              </a:rPr>
              <a:t>The name "Byzantium" has Greek origins and refers to </a:t>
            </a:r>
            <a:r>
              <a:rPr lang="en-US" b="0" i="0" dirty="0" err="1" smtClean="0">
                <a:solidFill>
                  <a:srgbClr val="757575"/>
                </a:solidFill>
                <a:effectLst/>
                <a:latin typeface="Roboto"/>
              </a:rPr>
              <a:t>Byzas</a:t>
            </a:r>
            <a:r>
              <a:rPr lang="en-US" b="0" i="0" dirty="0" smtClean="0">
                <a:solidFill>
                  <a:srgbClr val="757575"/>
                </a:solidFill>
                <a:effectLst/>
                <a:latin typeface="Roboto"/>
              </a:rPr>
              <a:t>, the founder of the city. In 324, it was renamed to “Constantinople”, and in 1930 it was changed to Istanbul.</a:t>
            </a:r>
          </a:p>
          <a:p>
            <a:r>
              <a:rPr lang="en-US" b="1" i="0" dirty="0" smtClean="0">
                <a:solidFill>
                  <a:srgbClr val="72368D"/>
                </a:solidFill>
                <a:effectLst/>
                <a:latin typeface="Linotte"/>
              </a:rPr>
              <a:t>4. The story of Santa Claus originated in Turkey</a:t>
            </a:r>
            <a:endParaRPr lang="en-US" b="0" i="0" dirty="0" smtClean="0">
              <a:solidFill>
                <a:srgbClr val="72368D"/>
              </a:solidFill>
              <a:effectLst/>
              <a:latin typeface="Linotte"/>
            </a:endParaRPr>
          </a:p>
          <a:p>
            <a:r>
              <a:rPr lang="en-US" b="0" i="0" dirty="0" smtClean="0">
                <a:solidFill>
                  <a:srgbClr val="757575"/>
                </a:solidFill>
                <a:effectLst/>
                <a:latin typeface="Roboto"/>
              </a:rPr>
              <a:t>Born to wealthy parents, Nicholas was a Christian saint and Greek bishop of Myra, who was born in </a:t>
            </a:r>
            <a:r>
              <a:rPr lang="en-US" b="0" i="0" dirty="0" err="1" smtClean="0">
                <a:solidFill>
                  <a:srgbClr val="757575"/>
                </a:solidFill>
                <a:effectLst/>
                <a:latin typeface="Roboto"/>
              </a:rPr>
              <a:t>Patara</a:t>
            </a:r>
            <a:r>
              <a:rPr lang="en-US" b="0" i="0" dirty="0" smtClean="0">
                <a:solidFill>
                  <a:srgbClr val="757575"/>
                </a:solidFill>
                <a:effectLst/>
                <a:latin typeface="Roboto"/>
              </a:rPr>
              <a:t>. Once his parents died, he received a large amount of wealth, which he would give away to the poor and needy. Legend has it that he would drop bags of gold coins down the chimneys of houses, and provide fruits to children. His good deeds spread through Europe, and locals began integrating it with their myths and legends.</a:t>
            </a:r>
          </a:p>
          <a:p>
            <a:r>
              <a:rPr lang="en-US" b="1" i="0" dirty="0" smtClean="0">
                <a:solidFill>
                  <a:srgbClr val="72368D"/>
                </a:solidFill>
                <a:effectLst/>
                <a:latin typeface="Linotte"/>
              </a:rPr>
              <a:t>5. The Turks love tea</a:t>
            </a:r>
            <a:endParaRPr lang="en-US" b="0" i="0" dirty="0" smtClean="0">
              <a:solidFill>
                <a:srgbClr val="72368D"/>
              </a:solidFill>
              <a:effectLst/>
              <a:latin typeface="Linotte"/>
            </a:endParaRPr>
          </a:p>
          <a:p>
            <a:r>
              <a:rPr lang="en-US" b="0" i="0" dirty="0" smtClean="0">
                <a:solidFill>
                  <a:srgbClr val="757575"/>
                </a:solidFill>
                <a:effectLst/>
                <a:latin typeface="Roboto"/>
              </a:rPr>
              <a:t>Although you may know Turkey for their coffee, 96% of the population drinks at least one cup of tea per day. Turkish tea is robust, and they serve it in small tulip-shaped glasses. Make sure to try all their extraordinary tea </a:t>
            </a:r>
            <a:r>
              <a:rPr lang="en-US" b="0" i="0" dirty="0" err="1" smtClean="0">
                <a:solidFill>
                  <a:srgbClr val="757575"/>
                </a:solidFill>
                <a:effectLst/>
                <a:latin typeface="Roboto"/>
              </a:rPr>
              <a:t>flavours</a:t>
            </a:r>
            <a:r>
              <a:rPr lang="en-US" b="0" i="0" dirty="0" smtClean="0">
                <a:solidFill>
                  <a:srgbClr val="757575"/>
                </a:solidFill>
                <a:effectLst/>
                <a:latin typeface="Roboto"/>
              </a:rPr>
              <a:t> during your travels.</a:t>
            </a:r>
            <a:endParaRPr lang="en-US" b="0" i="0" dirty="0">
              <a:solidFill>
                <a:srgbClr val="757575"/>
              </a:solidFill>
              <a:effectLst/>
              <a:latin typeface="Roboto"/>
            </a:endParaRPr>
          </a:p>
        </p:txBody>
      </p:sp>
    </p:spTree>
    <p:extLst>
      <p:ext uri="{BB962C8B-B14F-4D97-AF65-F5344CB8AC3E}">
        <p14:creationId xmlns:p14="http://schemas.microsoft.com/office/powerpoint/2010/main" val="334896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779" y="208547"/>
            <a:ext cx="9168063" cy="923330"/>
          </a:xfrm>
          <a:prstGeom prst="rect">
            <a:avLst/>
          </a:prstGeom>
        </p:spPr>
        <p:txBody>
          <a:bodyPr wrap="square">
            <a:spAutoFit/>
          </a:bodyPr>
          <a:lstStyle/>
          <a:p>
            <a:r>
              <a:rPr lang="en-US" dirty="0" smtClean="0"/>
              <a:t>6. </a:t>
            </a:r>
            <a:r>
              <a:rPr lang="en-US" dirty="0" smtClean="0">
                <a:solidFill>
                  <a:srgbClr val="00B050"/>
                </a:solidFill>
              </a:rPr>
              <a:t>Turkey has a young demographic</a:t>
            </a:r>
          </a:p>
          <a:p>
            <a:r>
              <a:rPr lang="en-US" dirty="0" smtClean="0"/>
              <a:t>Turkey has the EU’s largest young population. The average age in Turkey is around 31, and only 9% of the country’s population is over 60.</a:t>
            </a:r>
            <a:endParaRPr lang="en-US" dirty="0"/>
          </a:p>
        </p:txBody>
      </p:sp>
      <p:sp>
        <p:nvSpPr>
          <p:cNvPr id="3" name="Rectangle 2"/>
          <p:cNvSpPr/>
          <p:nvPr/>
        </p:nvSpPr>
        <p:spPr>
          <a:xfrm>
            <a:off x="296779" y="1131877"/>
            <a:ext cx="8077199" cy="4801314"/>
          </a:xfrm>
          <a:prstGeom prst="rect">
            <a:avLst/>
          </a:prstGeom>
        </p:spPr>
        <p:txBody>
          <a:bodyPr wrap="square">
            <a:spAutoFit/>
          </a:bodyPr>
          <a:lstStyle/>
          <a:p>
            <a:r>
              <a:rPr lang="en-US" dirty="0" smtClean="0"/>
              <a:t>7. </a:t>
            </a:r>
            <a:r>
              <a:rPr lang="en-US" dirty="0" smtClean="0">
                <a:solidFill>
                  <a:srgbClr val="00B050"/>
                </a:solidFill>
              </a:rPr>
              <a:t>The national sport of Turkey is oil wrestling</a:t>
            </a:r>
          </a:p>
          <a:p>
            <a:r>
              <a:rPr lang="en-US" dirty="0" smtClean="0"/>
              <a:t>Turkey’s national sport is Oil Wrestling. Oil wrestling dates back to the Ottoman Empire but today the most popular sport in Turkey is football. </a:t>
            </a:r>
          </a:p>
          <a:p>
            <a:endParaRPr lang="en-US" dirty="0"/>
          </a:p>
          <a:p>
            <a:r>
              <a:rPr lang="en-US" dirty="0" smtClean="0"/>
              <a:t>8. </a:t>
            </a:r>
            <a:r>
              <a:rPr lang="en-US" dirty="0" smtClean="0">
                <a:solidFill>
                  <a:srgbClr val="00B050"/>
                </a:solidFill>
              </a:rPr>
              <a:t>There are 82,693 mosques in Turkey</a:t>
            </a:r>
          </a:p>
          <a:p>
            <a:r>
              <a:rPr lang="en-US" dirty="0" smtClean="0"/>
              <a:t>Turkey is home to some of the most beautiful mosques in the world, as about 99% of all Turks are Muslims.</a:t>
            </a:r>
          </a:p>
          <a:p>
            <a:endParaRPr lang="en-US" dirty="0"/>
          </a:p>
          <a:p>
            <a:r>
              <a:rPr lang="en-US" dirty="0" smtClean="0"/>
              <a:t>9. </a:t>
            </a:r>
            <a:r>
              <a:rPr lang="en-US" dirty="0" smtClean="0">
                <a:solidFill>
                  <a:srgbClr val="00B050"/>
                </a:solidFill>
              </a:rPr>
              <a:t>There are more than 30 ethnic languages in Turkey</a:t>
            </a:r>
          </a:p>
          <a:p>
            <a:r>
              <a:rPr lang="en-US" dirty="0" smtClean="0"/>
              <a:t>Although Turkish is the official language of the country, more than 30 other languages are spoken regularly, including Arabic, </a:t>
            </a:r>
            <a:r>
              <a:rPr lang="en-US" dirty="0" err="1" smtClean="0"/>
              <a:t>Kurmanji</a:t>
            </a:r>
            <a:r>
              <a:rPr lang="en-US" dirty="0" smtClean="0"/>
              <a:t> and </a:t>
            </a:r>
            <a:r>
              <a:rPr lang="en-US" dirty="0" err="1" smtClean="0"/>
              <a:t>Zazaki</a:t>
            </a:r>
            <a:r>
              <a:rPr lang="en-US" dirty="0" smtClean="0"/>
              <a:t> to name a few.</a:t>
            </a:r>
          </a:p>
          <a:p>
            <a:endParaRPr lang="en-US" dirty="0"/>
          </a:p>
          <a:p>
            <a:r>
              <a:rPr lang="en-US" dirty="0" smtClean="0"/>
              <a:t>10. </a:t>
            </a:r>
            <a:r>
              <a:rPr lang="en-US" dirty="0" smtClean="0">
                <a:solidFill>
                  <a:srgbClr val="00B050"/>
                </a:solidFill>
              </a:rPr>
              <a:t>The "Evil Eye" is the best-selling souvenir</a:t>
            </a:r>
          </a:p>
          <a:p>
            <a:r>
              <a:rPr lang="en-US" dirty="0" smtClean="0"/>
              <a:t>The “</a:t>
            </a:r>
            <a:r>
              <a:rPr lang="en-US" dirty="0" err="1" smtClean="0"/>
              <a:t>Nazar</a:t>
            </a:r>
            <a:r>
              <a:rPr lang="en-US" dirty="0" smtClean="0"/>
              <a:t> </a:t>
            </a:r>
            <a:r>
              <a:rPr lang="en-US" dirty="0" err="1" smtClean="0"/>
              <a:t>boncuğu</a:t>
            </a:r>
            <a:r>
              <a:rPr lang="en-US" dirty="0" smtClean="0"/>
              <a:t>”, or “evil eye”, is a stone made from molten glass, iron and copper. A 3000-year old tradition, it is worn to protect the wearer from evil forces. The belief is that the blue </a:t>
            </a:r>
            <a:r>
              <a:rPr lang="en-US" dirty="0" err="1" smtClean="0"/>
              <a:t>colour</a:t>
            </a:r>
            <a:r>
              <a:rPr lang="en-US" dirty="0" smtClean="0"/>
              <a:t> of the stone has the power to shield from negative energy.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978" y="4102769"/>
            <a:ext cx="3699710" cy="2466473"/>
          </a:xfrm>
          <a:prstGeom prst="rect">
            <a:avLst/>
          </a:prstGeom>
        </p:spPr>
      </p:pic>
    </p:spTree>
    <p:extLst>
      <p:ext uri="{BB962C8B-B14F-4D97-AF65-F5344CB8AC3E}">
        <p14:creationId xmlns:p14="http://schemas.microsoft.com/office/powerpoint/2010/main" val="316782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316" y="917683"/>
            <a:ext cx="5390147" cy="1477328"/>
          </a:xfrm>
          <a:prstGeom prst="rect">
            <a:avLst/>
          </a:prstGeom>
        </p:spPr>
        <p:txBody>
          <a:bodyPr wrap="square">
            <a:spAutoFit/>
          </a:bodyPr>
          <a:lstStyle/>
          <a:p>
            <a:r>
              <a:rPr lang="en-US" dirty="0" smtClean="0"/>
              <a:t>11. We owe coffee to the Turks</a:t>
            </a:r>
          </a:p>
          <a:p>
            <a:r>
              <a:rPr lang="en-US" dirty="0" smtClean="0"/>
              <a:t>Although coffee doesn't come from Turkey, the Turks brought coffee to Europe in the 16th century. When in Turkey, try their classic mocha coffee, brewed in a </a:t>
            </a:r>
            <a:r>
              <a:rPr lang="en-US" dirty="0" err="1" smtClean="0"/>
              <a:t>cezve</a:t>
            </a:r>
            <a:r>
              <a:rPr lang="en-US" dirty="0" smtClean="0"/>
              <a:t>, a small copper pot.</a:t>
            </a:r>
            <a:endParaRPr lang="en-US" dirty="0"/>
          </a:p>
        </p:txBody>
      </p:sp>
      <p:sp>
        <p:nvSpPr>
          <p:cNvPr id="3" name="Rectangle 2"/>
          <p:cNvSpPr/>
          <p:nvPr/>
        </p:nvSpPr>
        <p:spPr>
          <a:xfrm>
            <a:off x="7152774" y="1519262"/>
            <a:ext cx="4285247" cy="646331"/>
          </a:xfrm>
          <a:prstGeom prst="rect">
            <a:avLst/>
          </a:prstGeom>
        </p:spPr>
        <p:txBody>
          <a:bodyPr wrap="square">
            <a:spAutoFit/>
          </a:bodyPr>
          <a:lstStyle/>
          <a:p>
            <a:r>
              <a:rPr lang="en-US" dirty="0" smtClean="0"/>
              <a:t>After the Great Flood, Noah might have finally stopped at land at Mount Ararat.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474" y="2991851"/>
            <a:ext cx="5107406" cy="3404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17" y="2914239"/>
            <a:ext cx="4521597" cy="3021934"/>
          </a:xfrm>
          <a:prstGeom prst="rect">
            <a:avLst/>
          </a:prstGeom>
        </p:spPr>
      </p:pic>
    </p:spTree>
    <p:extLst>
      <p:ext uri="{BB962C8B-B14F-4D97-AF65-F5344CB8AC3E}">
        <p14:creationId xmlns:p14="http://schemas.microsoft.com/office/powerpoint/2010/main" val="1366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088" y="469050"/>
            <a:ext cx="3970959" cy="369332"/>
          </a:xfrm>
          <a:prstGeom prst="rect">
            <a:avLst/>
          </a:prstGeom>
        </p:spPr>
        <p:txBody>
          <a:bodyPr wrap="none">
            <a:spAutoFit/>
          </a:bodyPr>
          <a:lstStyle/>
          <a:p>
            <a:r>
              <a:rPr lang="en-US" b="1" i="0" cap="all" dirty="0" smtClean="0">
                <a:solidFill>
                  <a:srgbClr val="18324F"/>
                </a:solidFill>
                <a:effectLst/>
                <a:latin typeface="Tahoma" panose="020B0604030504040204" pitchFamily="34" charset="0"/>
              </a:rPr>
              <a:t>TURKEY MADE TULIPS POPULAR</a:t>
            </a:r>
            <a:endParaRPr lang="en-US" b="1" i="0" cap="all" dirty="0">
              <a:solidFill>
                <a:srgbClr val="18324F"/>
              </a:solidFill>
              <a:effectLst/>
              <a:latin typeface="Tahoma" panose="020B0604030504040204" pitchFamily="34" charset="0"/>
            </a:endParaRPr>
          </a:p>
        </p:txBody>
      </p:sp>
      <p:sp>
        <p:nvSpPr>
          <p:cNvPr id="3" name="Rectangle 2"/>
          <p:cNvSpPr/>
          <p:nvPr/>
        </p:nvSpPr>
        <p:spPr>
          <a:xfrm>
            <a:off x="517088" y="1180237"/>
            <a:ext cx="5731312" cy="1754326"/>
          </a:xfrm>
          <a:prstGeom prst="rect">
            <a:avLst/>
          </a:prstGeom>
        </p:spPr>
        <p:txBody>
          <a:bodyPr wrap="square">
            <a:spAutoFit/>
          </a:bodyPr>
          <a:lstStyle/>
          <a:p>
            <a:r>
              <a:rPr lang="en-US" b="0" i="0" dirty="0" smtClean="0">
                <a:solidFill>
                  <a:srgbClr val="001505"/>
                </a:solidFill>
                <a:effectLst/>
                <a:latin typeface="Tahoma" panose="020B0604030504040204" pitchFamily="34" charset="0"/>
              </a:rPr>
              <a:t>People commonly associate the flower with the Netherlands yet it is really </a:t>
            </a:r>
            <a:r>
              <a:rPr lang="en-US" b="1" i="0" dirty="0" smtClean="0">
                <a:solidFill>
                  <a:srgbClr val="001505"/>
                </a:solidFill>
                <a:effectLst/>
                <a:latin typeface="Tahoma" panose="020B0604030504040204" pitchFamily="34" charset="0"/>
              </a:rPr>
              <a:t>thanks to Turkey that the tulip became popular</a:t>
            </a:r>
            <a:r>
              <a:rPr lang="en-US" b="0" i="0" dirty="0" smtClean="0">
                <a:solidFill>
                  <a:srgbClr val="001505"/>
                </a:solidFill>
                <a:effectLst/>
                <a:latin typeface="Tahoma" panose="020B0604030504040204" pitchFamily="34" charset="0"/>
              </a:rPr>
              <a:t> around the world.</a:t>
            </a:r>
          </a:p>
          <a:p>
            <a:r>
              <a:rPr lang="en-US" b="0" i="0" dirty="0" smtClean="0">
                <a:solidFill>
                  <a:srgbClr val="001505"/>
                </a:solidFill>
                <a:effectLst/>
                <a:latin typeface="Tahoma" panose="020B0604030504040204" pitchFamily="34" charset="0"/>
              </a:rPr>
              <a:t>The Flemish Ambassador to the 16th-century court of Suleiman the Magnificent returned to Amsterdam with tulip bulbs, introducing the plant to Holland.</a:t>
            </a:r>
            <a:endParaRPr lang="en-US" b="0" i="0" dirty="0">
              <a:solidFill>
                <a:srgbClr val="001505"/>
              </a:solidFill>
              <a:effectLst/>
              <a:latin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88" y="3660608"/>
            <a:ext cx="5008813" cy="2146634"/>
          </a:xfrm>
          <a:prstGeom prst="rect">
            <a:avLst/>
          </a:prstGeom>
        </p:spPr>
      </p:pic>
      <p:sp>
        <p:nvSpPr>
          <p:cNvPr id="5" name="Rectangle 4"/>
          <p:cNvSpPr/>
          <p:nvPr/>
        </p:nvSpPr>
        <p:spPr>
          <a:xfrm>
            <a:off x="6930189" y="469050"/>
            <a:ext cx="5053264" cy="653897"/>
          </a:xfrm>
          <a:prstGeom prst="rect">
            <a:avLst/>
          </a:prstGeom>
        </p:spPr>
        <p:txBody>
          <a:bodyPr wrap="square">
            <a:spAutoFit/>
          </a:bodyPr>
          <a:lstStyle/>
          <a:p>
            <a:r>
              <a:rPr lang="en-US" b="1" i="0" cap="all" dirty="0" smtClean="0">
                <a:solidFill>
                  <a:srgbClr val="18324F"/>
                </a:solidFill>
                <a:effectLst/>
                <a:latin typeface="Tahoma" panose="020B0604030504040204" pitchFamily="34" charset="0"/>
              </a:rPr>
              <a:t>TURKEY IS THE WORLD’S LARGEST PRODUCER OF HAZELNUTS</a:t>
            </a:r>
            <a:endParaRPr lang="en-US" b="1" i="0" cap="all" dirty="0">
              <a:solidFill>
                <a:srgbClr val="18324F"/>
              </a:solidFill>
              <a:effectLst/>
              <a:latin typeface="Tahoma" panose="020B0604030504040204" pitchFamily="34" charset="0"/>
            </a:endParaRPr>
          </a:p>
        </p:txBody>
      </p:sp>
      <p:sp>
        <p:nvSpPr>
          <p:cNvPr id="6" name="Rectangle 5"/>
          <p:cNvSpPr/>
          <p:nvPr/>
        </p:nvSpPr>
        <p:spPr>
          <a:xfrm>
            <a:off x="6400800" y="1180237"/>
            <a:ext cx="5582653" cy="2031325"/>
          </a:xfrm>
          <a:prstGeom prst="rect">
            <a:avLst/>
          </a:prstGeom>
        </p:spPr>
        <p:txBody>
          <a:bodyPr wrap="square">
            <a:spAutoFit/>
          </a:bodyPr>
          <a:lstStyle/>
          <a:p>
            <a:pPr algn="just"/>
            <a:r>
              <a:rPr lang="en-US" b="0" i="0" dirty="0" smtClean="0">
                <a:solidFill>
                  <a:srgbClr val="001505"/>
                </a:solidFill>
                <a:effectLst/>
                <a:latin typeface="Tahoma" panose="020B0604030504040204" pitchFamily="34" charset="0"/>
              </a:rPr>
              <a:t>There are a number of products synonymous with Turkey, most famously Turkish delight and coffee. What people may not realize is that Turkey produces the largest proportion of the world’s hazelnuts.</a:t>
            </a:r>
          </a:p>
          <a:p>
            <a:pPr algn="just"/>
            <a:r>
              <a:rPr lang="en-US" b="0" i="0" dirty="0" smtClean="0">
                <a:solidFill>
                  <a:srgbClr val="001505"/>
                </a:solidFill>
                <a:effectLst/>
                <a:latin typeface="Tahoma" panose="020B0604030504040204" pitchFamily="34" charset="0"/>
              </a:rPr>
              <a:t>In total, Turkey grows around 73% of all hazelnuts which are exported around the globe to make treats such as praline and chocolate and hazelnut spreads.</a:t>
            </a:r>
            <a:endParaRPr lang="en-US" b="0" i="0" dirty="0">
              <a:solidFill>
                <a:srgbClr val="001505"/>
              </a:solidFill>
              <a:effectLst/>
              <a:latin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642" y="3444039"/>
            <a:ext cx="4709360" cy="2018297"/>
          </a:xfrm>
          <a:prstGeom prst="rect">
            <a:avLst/>
          </a:prstGeom>
        </p:spPr>
      </p:pic>
    </p:spTree>
    <p:extLst>
      <p:ext uri="{BB962C8B-B14F-4D97-AF65-F5344CB8AC3E}">
        <p14:creationId xmlns:p14="http://schemas.microsoft.com/office/powerpoint/2010/main" val="2954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26803"/>
            <a:ext cx="5983705" cy="6238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202124"/>
                </a:solidFill>
                <a:effectLst/>
                <a:latin typeface="inherit"/>
              </a:rPr>
              <a:t>There are many similarities between Serbian and Turkish cuisine.</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957" y="4379495"/>
            <a:ext cx="3522025" cy="234214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4714" y="126803"/>
            <a:ext cx="2862268" cy="41549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21" y="1130969"/>
            <a:ext cx="6920820" cy="5213684"/>
          </a:xfrm>
          <a:prstGeom prst="rect">
            <a:avLst/>
          </a:prstGeom>
        </p:spPr>
      </p:pic>
    </p:spTree>
    <p:extLst>
      <p:ext uri="{BB962C8B-B14F-4D97-AF65-F5344CB8AC3E}">
        <p14:creationId xmlns:p14="http://schemas.microsoft.com/office/powerpoint/2010/main" val="2922653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775</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-apple-system</vt:lpstr>
      <vt:lpstr>Arial</vt:lpstr>
      <vt:lpstr>Calibri</vt:lpstr>
      <vt:lpstr>Calibri Light</vt:lpstr>
      <vt:lpstr>inherit</vt:lpstr>
      <vt:lpstr>Linotte</vt:lpstr>
      <vt:lpstr>Poppins</vt:lpstr>
      <vt:lpstr>ProximaNova-Bold</vt:lpstr>
      <vt:lpstr>ProximaNova-Regular</vt:lpstr>
      <vt:lpstr>Roboto</vt:lpstr>
      <vt:lpstr>Tahoma</vt:lpstr>
      <vt:lpstr>Trip Sans VF</vt:lpstr>
      <vt:lpstr>Office Theme</vt:lpstr>
      <vt:lpstr>Turkey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dc:title>
  <dc:creator>Marija Stojkovic</dc:creator>
  <cp:lastModifiedBy>Marija Stojkovic</cp:lastModifiedBy>
  <cp:revision>14</cp:revision>
  <dcterms:created xsi:type="dcterms:W3CDTF">2022-09-11T07:57:17Z</dcterms:created>
  <dcterms:modified xsi:type="dcterms:W3CDTF">2022-09-11T13:09:50Z</dcterms:modified>
</cp:coreProperties>
</file>